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1701" r:id="rId2"/>
    <p:sldId id="2791" r:id="rId3"/>
    <p:sldId id="2790" r:id="rId4"/>
    <p:sldId id="2793" r:id="rId5"/>
    <p:sldId id="2735" r:id="rId6"/>
    <p:sldId id="2698" r:id="rId7"/>
    <p:sldId id="2740" r:id="rId8"/>
    <p:sldId id="2741" r:id="rId9"/>
    <p:sldId id="2742" r:id="rId10"/>
    <p:sldId id="2743" r:id="rId11"/>
    <p:sldId id="2744" r:id="rId12"/>
    <p:sldId id="2745" r:id="rId13"/>
    <p:sldId id="2746" r:id="rId14"/>
    <p:sldId id="2747" r:id="rId15"/>
    <p:sldId id="2748" r:id="rId16"/>
    <p:sldId id="2768" r:id="rId17"/>
    <p:sldId id="2749" r:id="rId18"/>
    <p:sldId id="2750" r:id="rId19"/>
    <p:sldId id="2751" r:id="rId20"/>
    <p:sldId id="2752" r:id="rId21"/>
    <p:sldId id="2753" r:id="rId22"/>
    <p:sldId id="2755" r:id="rId23"/>
    <p:sldId id="2757" r:id="rId24"/>
    <p:sldId id="2758" r:id="rId25"/>
    <p:sldId id="2759" r:id="rId26"/>
    <p:sldId id="2762" r:id="rId27"/>
    <p:sldId id="2760" r:id="rId28"/>
    <p:sldId id="2763" r:id="rId29"/>
    <p:sldId id="2764" r:id="rId30"/>
    <p:sldId id="2765" r:id="rId31"/>
    <p:sldId id="2766" r:id="rId32"/>
    <p:sldId id="2767" r:id="rId33"/>
    <p:sldId id="2784" r:id="rId34"/>
    <p:sldId id="2779" r:id="rId35"/>
    <p:sldId id="2778" r:id="rId36"/>
    <p:sldId id="2780" r:id="rId37"/>
    <p:sldId id="2794" r:id="rId38"/>
    <p:sldId id="2754" r:id="rId39"/>
    <p:sldId id="2795" r:id="rId40"/>
    <p:sldId id="2770" r:id="rId41"/>
    <p:sldId id="2769" r:id="rId42"/>
    <p:sldId id="2771" r:id="rId43"/>
    <p:sldId id="2772" r:id="rId44"/>
    <p:sldId id="2775" r:id="rId45"/>
    <p:sldId id="2781" r:id="rId46"/>
    <p:sldId id="2774" r:id="rId47"/>
    <p:sldId id="2782" r:id="rId48"/>
    <p:sldId id="2783" r:id="rId49"/>
    <p:sldId id="2785" r:id="rId50"/>
    <p:sldId id="2786" r:id="rId51"/>
    <p:sldId id="2787" r:id="rId52"/>
    <p:sldId id="2788" r:id="rId53"/>
    <p:sldId id="2776" r:id="rId54"/>
    <p:sldId id="2796" r:id="rId55"/>
    <p:sldId id="2797" r:id="rId56"/>
    <p:sldId id="2798" r:id="rId57"/>
    <p:sldId id="2704" r:id="rId58"/>
    <p:sldId id="2799" r:id="rId59"/>
    <p:sldId id="2802" r:id="rId60"/>
    <p:sldId id="2803" r:id="rId61"/>
    <p:sldId id="2804" r:id="rId62"/>
    <p:sldId id="2805" r:id="rId63"/>
    <p:sldId id="2233" r:id="rId64"/>
    <p:sldId id="2800" r:id="rId65"/>
    <p:sldId id="2806" r:id="rId66"/>
    <p:sldId id="2349" r:id="rId67"/>
    <p:sldId id="2211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FF9900"/>
    <a:srgbClr val="99CC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8"/>
    <p:restoredTop sz="90744" autoAdjust="0"/>
  </p:normalViewPr>
  <p:slideViewPr>
    <p:cSldViewPr>
      <p:cViewPr varScale="1">
        <p:scale>
          <a:sx n="80" d="100"/>
          <a:sy n="80" d="100"/>
        </p:scale>
        <p:origin x="1472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When you perform a t-test for a single study, you obtain a single t-value. However, if we drew multiple random samples of the same size from the same population and performed the same t-test, we would obtain many t-values and we could plot a distribution of all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7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14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pPr lvl="0"/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TTEST and ANOVA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495800" y="16764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2600" dirty="0">
                <a:latin typeface="Helvetica Neue Light" charset="0"/>
                <a:cs typeface="Helvetica Neue Light" charset="0"/>
                <a:sym typeface="Helvetica Neue Light" charset="0"/>
              </a:rPr>
              <a:t>the theory</a:t>
            </a:r>
            <a:endParaRPr lang="en-US" sz="26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5148286" y="929640"/>
              <a:ext cx="871514" cy="3413760"/>
              <a:chOff x="5784861" y="1390720"/>
              <a:chExt cx="871514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784861" y="1390720"/>
                <a:ext cx="490514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6232489" y="1390720"/>
                <a:ext cx="423886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C996D-16F1-9149-8E00-1BBE36FA537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distributions where less spread out,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F0B404-1FF5-4F48-9B7D-D2C42E70ED94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36BB5C9-81AF-C547-B884-11FCCC124793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90696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227690"/>
            <a:chOff x="1069026" y="298591"/>
            <a:chExt cx="6169974" cy="42276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1200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F64A0B1-90BA-F142-BEF7-351E5B3DBCCE}"/>
              </a:ext>
            </a:extLst>
          </p:cNvPr>
          <p:cNvSpPr txBox="1">
            <a:spLocks/>
          </p:cNvSpPr>
          <p:nvPr/>
        </p:nvSpPr>
        <p:spPr bwMode="auto">
          <a:xfrm>
            <a:off x="0" y="5120640"/>
            <a:ext cx="9144000" cy="124936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goal of a study is to find </a:t>
            </a:r>
          </a:p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a signal </a:t>
            </a:r>
            <a:r>
              <a:rPr lang="en-US" sz="3600" b="0" dirty="0">
                <a:solidFill>
                  <a:srgbClr val="FFFFFF"/>
                </a:solidFill>
              </a:rPr>
              <a:t>in </a:t>
            </a:r>
            <a:r>
              <a:rPr lang="en-US" sz="3600" dirty="0">
                <a:solidFill>
                  <a:srgbClr val="FF9900"/>
                </a:solidFill>
              </a:rPr>
              <a:t>a lot of noise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717445-9D79-E04B-8A43-3379F0FFE228}"/>
              </a:ext>
            </a:extLst>
          </p:cNvPr>
          <p:cNvCxnSpPr>
            <a:cxnSpLocks/>
          </p:cNvCxnSpPr>
          <p:nvPr/>
        </p:nvCxnSpPr>
        <p:spPr bwMode="auto">
          <a:xfrm>
            <a:off x="5367313" y="641631"/>
            <a:ext cx="45143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E20AE7C-D1ED-1246-8242-A753F576D5B1}"/>
              </a:ext>
            </a:extLst>
          </p:cNvPr>
          <p:cNvSpPr/>
          <p:nvPr/>
        </p:nvSpPr>
        <p:spPr>
          <a:xfrm>
            <a:off x="5968498" y="2722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signal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180FD-5624-9842-A658-44B51D3DFB3B}"/>
              </a:ext>
            </a:extLst>
          </p:cNvPr>
          <p:cNvSpPr/>
          <p:nvPr/>
        </p:nvSpPr>
        <p:spPr>
          <a:xfrm>
            <a:off x="3754462" y="451104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noise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3A162-E413-324E-B6CA-405DAB8A70BF}"/>
              </a:ext>
            </a:extLst>
          </p:cNvPr>
          <p:cNvCxnSpPr>
            <a:cxnSpLocks/>
          </p:cNvCxnSpPr>
          <p:nvPr/>
        </p:nvCxnSpPr>
        <p:spPr bwMode="auto">
          <a:xfrm>
            <a:off x="4425367" y="4526281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4B6099-5D34-5441-8E75-F6C4AC40D8EF}"/>
              </a:ext>
            </a:extLst>
          </p:cNvPr>
          <p:cNvCxnSpPr>
            <a:cxnSpLocks/>
          </p:cNvCxnSpPr>
          <p:nvPr/>
        </p:nvCxnSpPr>
        <p:spPr bwMode="auto">
          <a:xfrm>
            <a:off x="5101046" y="4720592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4AB9E3-6B45-8246-85C8-CF5ADAA771E8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60390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360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4072C-1575-BC47-8BE1-D9F5AC7EECFE}"/>
              </a:ext>
            </a:extLst>
          </p:cNvPr>
          <p:cNvGrpSpPr/>
          <p:nvPr/>
        </p:nvGrpSpPr>
        <p:grpSpPr>
          <a:xfrm>
            <a:off x="4724400" y="141749"/>
            <a:ext cx="3874759" cy="3347427"/>
            <a:chOff x="1905000" y="272299"/>
            <a:chExt cx="5334000" cy="460807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44108-7289-624E-957E-75E7D6A5F49F}"/>
                </a:ext>
              </a:extLst>
            </p:cNvPr>
            <p:cNvGrpSpPr/>
            <p:nvPr/>
          </p:nvGrpSpPr>
          <p:grpSpPr>
            <a:xfrm>
              <a:off x="1905000" y="533400"/>
              <a:ext cx="5334000" cy="3992881"/>
              <a:chOff x="1905000" y="533400"/>
              <a:chExt cx="5334000" cy="399288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F8986A-2812-9C42-ACA7-C9F6BB050C1F}"/>
                  </a:ext>
                </a:extLst>
              </p:cNvPr>
              <p:cNvGrpSpPr/>
              <p:nvPr/>
            </p:nvGrpSpPr>
            <p:grpSpPr>
              <a:xfrm>
                <a:off x="4425367" y="929640"/>
                <a:ext cx="2535808" cy="3413760"/>
                <a:chOff x="5061942" y="1390720"/>
                <a:chExt cx="2535808" cy="3413760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4A8630B7-B7A2-0245-AD83-10CBCE2C0A86}"/>
                    </a:ext>
                  </a:extLst>
                </p:cNvPr>
                <p:cNvSpPr/>
                <p:nvPr/>
              </p:nvSpPr>
              <p:spPr bwMode="auto">
                <a:xfrm>
                  <a:off x="5061942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E13C34-B6A5-A540-9A4E-E3BBD56336C3}"/>
                    </a:ext>
                  </a:extLst>
                </p:cNvPr>
                <p:cNvSpPr/>
                <p:nvPr/>
              </p:nvSpPr>
              <p:spPr bwMode="auto">
                <a:xfrm>
                  <a:off x="5513375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F1DAB7-897F-3547-B0C1-FD35FC134E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05619A-DD85-FD4B-A876-40629CBD46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53340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7FE2AA2-8BC7-6E41-A10F-3DBFCEDBAC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91200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D2BA02D-F9B5-1243-8BC4-9BB3C58283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67313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A9D80-4EF7-FD48-814A-AC14226EDE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641631"/>
              <a:ext cx="4514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9AB9C2-8E7F-2B49-82DF-3577FA1A7AB5}"/>
                </a:ext>
              </a:extLst>
            </p:cNvPr>
            <p:cNvSpPr/>
            <p:nvPr/>
          </p:nvSpPr>
          <p:spPr>
            <a:xfrm>
              <a:off x="5968498" y="272299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3754462" y="451104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5367" y="4526281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1046" y="4720592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033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63EA08-A5C4-AB48-B23A-BB7105EAC63D}"/>
              </a:ext>
            </a:extLst>
          </p:cNvPr>
          <p:cNvGrpSpPr/>
          <p:nvPr/>
        </p:nvGrpSpPr>
        <p:grpSpPr>
          <a:xfrm>
            <a:off x="4091311" y="457200"/>
            <a:ext cx="4595490" cy="3124200"/>
            <a:chOff x="4783466" y="1065589"/>
            <a:chExt cx="3874759" cy="2634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04072C-1575-BC47-8BE1-D9F5AC7EECFE}"/>
                </a:ext>
              </a:extLst>
            </p:cNvPr>
            <p:cNvGrpSpPr/>
            <p:nvPr/>
          </p:nvGrpSpPr>
          <p:grpSpPr>
            <a:xfrm>
              <a:off x="4783466" y="1065589"/>
              <a:ext cx="3874759" cy="2634218"/>
              <a:chOff x="1905000" y="900014"/>
              <a:chExt cx="5334000" cy="36262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F544108-7289-624E-957E-75E7D6A5F49F}"/>
                  </a:ext>
                </a:extLst>
              </p:cNvPr>
              <p:cNvGrpSpPr/>
              <p:nvPr/>
            </p:nvGrpSpPr>
            <p:grpSpPr>
              <a:xfrm>
                <a:off x="1905000" y="900014"/>
                <a:ext cx="5334000" cy="3626269"/>
                <a:chOff x="1905000" y="900014"/>
                <a:chExt cx="5334000" cy="3626269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77F1DAB7-897F-3547-B0C1-FD35FC134E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B05619A-DD85-FD4B-A876-40629CBD46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5BA9D80-4EF7-FD48-814A-AC14226EDE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46116" y="1744192"/>
                <a:ext cx="0" cy="785649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99CC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9AB9C2-8E7F-2B49-82DF-3577FA1A7AB5}"/>
                  </a:ext>
                </a:extLst>
              </p:cNvPr>
              <p:cNvSpPr/>
              <p:nvPr/>
            </p:nvSpPr>
            <p:spPr>
              <a:xfrm>
                <a:off x="3958477" y="900014"/>
                <a:ext cx="851515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99CC00"/>
                    </a:solidFill>
                  </a:rPr>
                  <a:t>signal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9F1E8D-7561-FE4B-B288-4A0D1784F7A9}"/>
                  </a:ext>
                </a:extLst>
              </p:cNvPr>
              <p:cNvSpPr/>
              <p:nvPr/>
            </p:nvSpPr>
            <p:spPr>
              <a:xfrm>
                <a:off x="2447318" y="1287321"/>
                <a:ext cx="787396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noise</a:t>
                </a:r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5C7ABA7-F9AF-104C-B3DF-3C69270268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53072" y="1877204"/>
                <a:ext cx="0" cy="1122418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99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285E09-7A65-9B41-B979-86C7CF813271}"/>
                </a:ext>
              </a:extLst>
            </p:cNvPr>
            <p:cNvSpPr/>
            <p:nvPr/>
          </p:nvSpPr>
          <p:spPr bwMode="auto">
            <a:xfrm>
              <a:off x="5486400" y="2249538"/>
              <a:ext cx="926556" cy="1339561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87CFFA-099D-774B-B8AD-2DF9E16EFE9A}"/>
                </a:ext>
              </a:extLst>
            </p:cNvPr>
            <p:cNvSpPr/>
            <p:nvPr/>
          </p:nvSpPr>
          <p:spPr bwMode="auto">
            <a:xfrm>
              <a:off x="6893729" y="1678822"/>
              <a:ext cx="926556" cy="1906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98C711-2135-5240-A673-28E05BD78883}"/>
                </a:ext>
              </a:extLst>
            </p:cNvPr>
            <p:cNvSpPr/>
            <p:nvPr/>
          </p:nvSpPr>
          <p:spPr bwMode="auto">
            <a:xfrm>
              <a:off x="5715000" y="18288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DC9210-523E-F043-B880-572483B961B3}"/>
                </a:ext>
              </a:extLst>
            </p:cNvPr>
            <p:cNvSpPr/>
            <p:nvPr/>
          </p:nvSpPr>
          <p:spPr bwMode="auto">
            <a:xfrm>
              <a:off x="5867400" y="19812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77B229-8A72-A34E-A458-77F75AB9A00A}"/>
                </a:ext>
              </a:extLst>
            </p:cNvPr>
            <p:cNvSpPr/>
            <p:nvPr/>
          </p:nvSpPr>
          <p:spPr bwMode="auto">
            <a:xfrm>
              <a:off x="5604813" y="2301479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8A39A6-E539-3C4A-AD1F-E2C8E0C65C2B}"/>
                </a:ext>
              </a:extLst>
            </p:cNvPr>
            <p:cNvSpPr/>
            <p:nvPr/>
          </p:nvSpPr>
          <p:spPr bwMode="auto">
            <a:xfrm>
              <a:off x="5838126" y="219747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B756BD-EB65-AE47-AD91-B16BBD20BAF6}"/>
                </a:ext>
              </a:extLst>
            </p:cNvPr>
            <p:cNvSpPr/>
            <p:nvPr/>
          </p:nvSpPr>
          <p:spPr bwMode="auto">
            <a:xfrm>
              <a:off x="5915434" y="243616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F081C9-9D9E-8744-93F5-A056737541DA}"/>
                </a:ext>
              </a:extLst>
            </p:cNvPr>
            <p:cNvSpPr/>
            <p:nvPr/>
          </p:nvSpPr>
          <p:spPr bwMode="auto">
            <a:xfrm>
              <a:off x="6078929" y="1888323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A3E25A-65BE-B847-A3A8-32551E3F0398}"/>
                </a:ext>
              </a:extLst>
            </p:cNvPr>
            <p:cNvSpPr/>
            <p:nvPr/>
          </p:nvSpPr>
          <p:spPr bwMode="auto">
            <a:xfrm>
              <a:off x="6072459" y="213883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07B0E4-FACF-E648-B071-4CC31616EC91}"/>
                </a:ext>
              </a:extLst>
            </p:cNvPr>
            <p:cNvSpPr/>
            <p:nvPr/>
          </p:nvSpPr>
          <p:spPr bwMode="auto">
            <a:xfrm>
              <a:off x="6133620" y="2331208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244CA1-D2AA-8A40-BFBD-B024C6015ADD}"/>
                </a:ext>
              </a:extLst>
            </p:cNvPr>
            <p:cNvSpPr/>
            <p:nvPr/>
          </p:nvSpPr>
          <p:spPr bwMode="auto">
            <a:xfrm>
              <a:off x="7120175" y="13693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27155A-63D2-E647-BFDA-47CC84306D00}"/>
                </a:ext>
              </a:extLst>
            </p:cNvPr>
            <p:cNvSpPr/>
            <p:nvPr/>
          </p:nvSpPr>
          <p:spPr bwMode="auto">
            <a:xfrm>
              <a:off x="7272575" y="15217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AF4D446-A858-4247-A292-5C5D6975A5BE}"/>
                </a:ext>
              </a:extLst>
            </p:cNvPr>
            <p:cNvSpPr/>
            <p:nvPr/>
          </p:nvSpPr>
          <p:spPr bwMode="auto">
            <a:xfrm>
              <a:off x="7009988" y="1842025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47F62B-4176-E541-B199-E2A13DE3D8F1}"/>
                </a:ext>
              </a:extLst>
            </p:cNvPr>
            <p:cNvSpPr/>
            <p:nvPr/>
          </p:nvSpPr>
          <p:spPr bwMode="auto">
            <a:xfrm>
              <a:off x="7243301" y="173802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A8305B-0DA1-2647-9988-A1DF3D012353}"/>
                </a:ext>
              </a:extLst>
            </p:cNvPr>
            <p:cNvSpPr/>
            <p:nvPr/>
          </p:nvSpPr>
          <p:spPr bwMode="auto">
            <a:xfrm>
              <a:off x="7320609" y="197671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C45888-C4A6-4742-ADF7-FC44BE210909}"/>
                </a:ext>
              </a:extLst>
            </p:cNvPr>
            <p:cNvSpPr/>
            <p:nvPr/>
          </p:nvSpPr>
          <p:spPr bwMode="auto">
            <a:xfrm>
              <a:off x="7484104" y="1428869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A6B71D-436B-E64A-B8B5-FC75D622FD24}"/>
                </a:ext>
              </a:extLst>
            </p:cNvPr>
            <p:cNvSpPr/>
            <p:nvPr/>
          </p:nvSpPr>
          <p:spPr bwMode="auto">
            <a:xfrm>
              <a:off x="7477634" y="167937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0ACDB0-8CED-6348-A73F-5B2677790BAF}"/>
                </a:ext>
              </a:extLst>
            </p:cNvPr>
            <p:cNvSpPr/>
            <p:nvPr/>
          </p:nvSpPr>
          <p:spPr bwMode="auto">
            <a:xfrm>
              <a:off x="7538795" y="1871754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91F2262-9F51-F44C-BB8A-C8515E515D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0285" y="1363214"/>
              <a:ext cx="0" cy="81535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2B7577-E82A-5F42-8838-2753A0CBD5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9400" y="1678822"/>
              <a:ext cx="26432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F17E4C-9D2F-EA4F-A74B-2CC1F5FD36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6802" y="2252846"/>
              <a:ext cx="2202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E71C8-40A5-2346-A039-DF0D08ECEA99}"/>
              </a:ext>
            </a:extLst>
          </p:cNvPr>
          <p:cNvSpPr/>
          <p:nvPr/>
        </p:nvSpPr>
        <p:spPr bwMode="auto">
          <a:xfrm>
            <a:off x="457200" y="2667000"/>
            <a:ext cx="4724400" cy="14478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2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paired t-test</a:t>
            </a:r>
          </a:p>
        </p:txBody>
      </p:sp>
    </p:spTree>
    <p:extLst>
      <p:ext uri="{BB962C8B-B14F-4D97-AF65-F5344CB8AC3E}">
        <p14:creationId xmlns:p14="http://schemas.microsoft.com/office/powerpoint/2010/main" val="178863623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559506"/>
            <a:ext cx="612124" cy="675707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-1447800" y="380371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deviation 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of the differences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</p:spTree>
    <p:extLst>
      <p:ext uri="{BB962C8B-B14F-4D97-AF65-F5344CB8AC3E}">
        <p14:creationId xmlns:p14="http://schemas.microsoft.com/office/powerpoint/2010/main" val="137614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498698"/>
            <a:ext cx="1600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2895600" y="4237488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error of the mean 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/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</a:t>
                </a:r>
                <a:r>
                  <a:rPr lang="en-US" sz="2400" b="0" kern="0" dirty="0">
                    <a:solidFill>
                      <a:schemeClr val="tx1"/>
                    </a:solidFill>
                  </a:rPr>
                  <a:t>ut why do we need to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>
                    <a:solidFill>
                      <a:schemeClr val="tx1"/>
                    </a:solidFill>
                  </a:rPr>
                  <a:t> (n = sample size)?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  <a:blipFill>
                <a:blip r:embed="rId3"/>
                <a:stretch>
                  <a:fillRect l="-1161" t="-5263" r="-16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91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FCFC4-89BB-CC4E-9CED-303900E8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7" y="914400"/>
            <a:ext cx="8326356" cy="3511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E4C0A8-3B3E-6544-A2CB-724FDF29F31A}"/>
              </a:ext>
            </a:extLst>
          </p:cNvPr>
          <p:cNvSpPr txBox="1">
            <a:spLocks/>
          </p:cNvSpPr>
          <p:nvPr/>
        </p:nvSpPr>
        <p:spPr bwMode="auto">
          <a:xfrm>
            <a:off x="14785" y="46482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comes from the </a:t>
            </a:r>
            <a:r>
              <a:rPr lang="en-US" sz="3600" dirty="0">
                <a:solidFill>
                  <a:srgbClr val="99CC00"/>
                </a:solidFill>
              </a:rPr>
              <a:t>central limit theorem </a:t>
            </a:r>
            <a:r>
              <a:rPr lang="en-US" sz="3600" b="0" dirty="0">
                <a:solidFill>
                  <a:schemeClr val="bg1"/>
                </a:solidFill>
              </a:rPr>
              <a:t>you have seen before (lecture 10)</a:t>
            </a:r>
          </a:p>
        </p:txBody>
      </p:sp>
    </p:spTree>
    <p:extLst>
      <p:ext uri="{BB962C8B-B14F-4D97-AF65-F5344CB8AC3E}">
        <p14:creationId xmlns:p14="http://schemas.microsoft.com/office/powerpoint/2010/main" val="56711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81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before we start a quick reminder</a:t>
            </a:r>
          </a:p>
        </p:txBody>
      </p:sp>
    </p:spTree>
    <p:extLst>
      <p:ext uri="{BB962C8B-B14F-4D97-AF65-F5344CB8AC3E}">
        <p14:creationId xmlns:p14="http://schemas.microsoft.com/office/powerpoint/2010/main" val="138280433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/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by dividing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/>
                  <a:t>,  we add a “</a:t>
                </a:r>
                <a:r>
                  <a:rPr lang="en-US" sz="2400" kern="0" dirty="0">
                    <a:solidFill>
                      <a:srgbClr val="FF9900"/>
                    </a:solidFill>
                  </a:rPr>
                  <a:t>penalty</a:t>
                </a:r>
                <a:r>
                  <a:rPr lang="en-US" sz="2400" b="0" kern="0" dirty="0"/>
                  <a:t>” for using a sample instead of the entire population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penalty is large when sample is very small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as sample size increases, penalty diminishes …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			… infinitely approaching point where 			sample = the population itself</a:t>
                </a:r>
                <a:endParaRPr lang="en-US" sz="2400" b="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  <a:blipFill>
                <a:blip r:embed="rId2"/>
                <a:stretch>
                  <a:fillRect l="-1109" t="-984" r="-1109" b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2286000" y="3048000"/>
            <a:ext cx="838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971550" y="4114800"/>
            <a:ext cx="2933700" cy="11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we get a t-value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(to maximize)</a:t>
            </a:r>
          </a:p>
        </p:txBody>
      </p:sp>
    </p:spTree>
    <p:extLst>
      <p:ext uri="{BB962C8B-B14F-4D97-AF65-F5344CB8AC3E}">
        <p14:creationId xmlns:p14="http://schemas.microsoft.com/office/powerpoint/2010/main" val="2449513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2ABC0-2570-B842-892B-4C411289CE76}"/>
              </a:ext>
            </a:extLst>
          </p:cNvPr>
          <p:cNvSpPr/>
          <p:nvPr/>
        </p:nvSpPr>
        <p:spPr>
          <a:xfrm>
            <a:off x="914400" y="1600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kern="0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oth signal and noise are in the units of your data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2, your t-value = 3, so the difference is 3 times the size of the standard error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6, your t-value = 1, the signal is at the same scale as the noise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t-values = how distinguishable signal from noise</a:t>
            </a:r>
            <a:endParaRPr lang="en-US" sz="2400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how do we know our t-value is any good, and how does this related to p-value?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224F0-4937-514F-AE4F-DFA66B357C38}"/>
              </a:ext>
            </a:extLst>
          </p:cNvPr>
          <p:cNvSpPr/>
          <p:nvPr/>
        </p:nvSpPr>
        <p:spPr>
          <a:xfrm>
            <a:off x="2590800" y="33528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this is where </a:t>
            </a:r>
            <a:r>
              <a:rPr lang="en-US" sz="2400" kern="0" dirty="0">
                <a:solidFill>
                  <a:srgbClr val="99CC00"/>
                </a:solidFill>
              </a:rPr>
              <a:t>t-distributions</a:t>
            </a:r>
            <a:r>
              <a:rPr lang="en-US" sz="2400" b="0" kern="0" dirty="0"/>
              <a:t> come in</a:t>
            </a:r>
          </a:p>
        </p:txBody>
      </p:sp>
    </p:spTree>
    <p:extLst>
      <p:ext uri="{BB962C8B-B14F-4D97-AF65-F5344CB8AC3E}">
        <p14:creationId xmlns:p14="http://schemas.microsoft.com/office/powerpoint/2010/main" val="25178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366F0-70CD-A748-A66C-3CD0E8BE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25196"/>
            <a:ext cx="2425700" cy="83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01632-E1B2-D44B-A79D-AF8D7A637E1F}"/>
              </a:ext>
            </a:extLst>
          </p:cNvPr>
          <p:cNvSpPr/>
          <p:nvPr/>
        </p:nvSpPr>
        <p:spPr>
          <a:xfrm>
            <a:off x="3532983" y="2425196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D04F72-A766-7947-BE17-C3C80AA8B3BC}"/>
              </a:ext>
            </a:extLst>
          </p:cNvPr>
          <p:cNvGrpSpPr/>
          <p:nvPr/>
        </p:nvGrpSpPr>
        <p:grpSpPr>
          <a:xfrm>
            <a:off x="4591145" y="901196"/>
            <a:ext cx="2224580" cy="1401399"/>
            <a:chOff x="4591145" y="1143000"/>
            <a:chExt cx="2224580" cy="140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EA7CF-10A5-7149-8156-6A81026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200" y="1143000"/>
              <a:ext cx="912251" cy="641617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339506A-D31D-1345-8DC1-8ED1C82C9EF0}"/>
                </a:ext>
              </a:extLst>
            </p:cNvPr>
            <p:cNvSpPr/>
            <p:nvPr/>
          </p:nvSpPr>
          <p:spPr bwMode="auto">
            <a:xfrm>
              <a:off x="4591145" y="1778930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12F504-5FE2-6F47-878B-75E1D567BF23}"/>
                </a:ext>
              </a:extLst>
            </p:cNvPr>
            <p:cNvSpPr/>
            <p:nvPr/>
          </p:nvSpPr>
          <p:spPr>
            <a:xfrm>
              <a:off x="5638800" y="119466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study1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C23B86-8ADF-F541-968D-B08C9F7E2FAE}"/>
                </a:ext>
              </a:extLst>
            </p:cNvPr>
            <p:cNvSpPr/>
            <p:nvPr/>
          </p:nvSpPr>
          <p:spPr>
            <a:xfrm>
              <a:off x="5756170" y="171709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4664A9-533C-1B43-9873-942073C12591}"/>
              </a:ext>
            </a:extLst>
          </p:cNvPr>
          <p:cNvGrpSpPr/>
          <p:nvPr/>
        </p:nvGrpSpPr>
        <p:grpSpPr>
          <a:xfrm>
            <a:off x="5528553" y="2627466"/>
            <a:ext cx="2552997" cy="1035757"/>
            <a:chOff x="5528553" y="2869270"/>
            <a:chExt cx="2552997" cy="1035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CAFBC0-2DD0-0C40-A3FE-698EEA6C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025" y="2869270"/>
              <a:ext cx="912251" cy="641617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4406A8E-EF45-CB4F-94FA-B96C7914F8BA}"/>
                </a:ext>
              </a:extLst>
            </p:cNvPr>
            <p:cNvSpPr/>
            <p:nvPr/>
          </p:nvSpPr>
          <p:spPr bwMode="auto">
            <a:xfrm rot="4284794" flipH="1" flipV="1">
              <a:off x="5956892" y="3122668"/>
              <a:ext cx="246375" cy="110305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7829CE-AC74-7342-B50A-D3D8B976EB5E}"/>
                </a:ext>
              </a:extLst>
            </p:cNvPr>
            <p:cNvSpPr/>
            <p:nvPr/>
          </p:nvSpPr>
          <p:spPr>
            <a:xfrm>
              <a:off x="6904625" y="292093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study2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4DC47-C27B-6A4C-A4A0-3400D6E30616}"/>
                </a:ext>
              </a:extLst>
            </p:cNvPr>
            <p:cNvSpPr/>
            <p:nvPr/>
          </p:nvSpPr>
          <p:spPr>
            <a:xfrm>
              <a:off x="7021995" y="344336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01366B-F6BD-8E45-95DD-667F2C1BC268}"/>
              </a:ext>
            </a:extLst>
          </p:cNvPr>
          <p:cNvGrpSpPr/>
          <p:nvPr/>
        </p:nvGrpSpPr>
        <p:grpSpPr>
          <a:xfrm>
            <a:off x="4611943" y="3594167"/>
            <a:ext cx="2100815" cy="2005482"/>
            <a:chOff x="4611943" y="3835971"/>
            <a:chExt cx="2100815" cy="2005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2EEFD-F919-C046-A2CB-BE8F544E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233" y="4805696"/>
              <a:ext cx="912251" cy="64161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ADAFF-B2AE-3F4C-8DD8-07EC3A61EC44}"/>
                </a:ext>
              </a:extLst>
            </p:cNvPr>
            <p:cNvSpPr/>
            <p:nvPr/>
          </p:nvSpPr>
          <p:spPr>
            <a:xfrm>
              <a:off x="5535833" y="4857360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study3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C9FB47-DD3F-1447-B014-7D4D07AD03D5}"/>
                </a:ext>
              </a:extLst>
            </p:cNvPr>
            <p:cNvSpPr/>
            <p:nvPr/>
          </p:nvSpPr>
          <p:spPr>
            <a:xfrm>
              <a:off x="5653203" y="5379788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FC7B39-E2F6-8346-ACD9-43C74D5F71D3}"/>
                </a:ext>
              </a:extLst>
            </p:cNvPr>
            <p:cNvSpPr/>
            <p:nvPr/>
          </p:nvSpPr>
          <p:spPr bwMode="auto">
            <a:xfrm rot="15978618">
              <a:off x="4515300" y="3932614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F5F68-93CA-DF46-9336-760DA8AED24F}"/>
              </a:ext>
            </a:extLst>
          </p:cNvPr>
          <p:cNvGrpSpPr/>
          <p:nvPr/>
        </p:nvGrpSpPr>
        <p:grpSpPr>
          <a:xfrm>
            <a:off x="2805506" y="3460700"/>
            <a:ext cx="1176925" cy="2137878"/>
            <a:chOff x="2805506" y="3702504"/>
            <a:chExt cx="1176925" cy="21378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A29E77-AC6C-9346-AF77-94D103964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06" y="4804625"/>
              <a:ext cx="912251" cy="6416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AC2EA2-0A27-9345-8B5C-3FEDF3EBE3EC}"/>
                </a:ext>
              </a:extLst>
            </p:cNvPr>
            <p:cNvSpPr/>
            <p:nvPr/>
          </p:nvSpPr>
          <p:spPr>
            <a:xfrm>
              <a:off x="2805506" y="4856289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study4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52BA6E-3B0E-8E40-ABE8-6CB2813227AF}"/>
                </a:ext>
              </a:extLst>
            </p:cNvPr>
            <p:cNvSpPr/>
            <p:nvPr/>
          </p:nvSpPr>
          <p:spPr>
            <a:xfrm>
              <a:off x="2922876" y="5378717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t=1.1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E80507-BA97-6C44-A908-8F6E61B54092}"/>
                </a:ext>
              </a:extLst>
            </p:cNvPr>
            <p:cNvSpPr/>
            <p:nvPr/>
          </p:nvSpPr>
          <p:spPr bwMode="auto">
            <a:xfrm rot="18015734">
              <a:off x="2880317" y="4084917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6CF88-FE01-B049-BA8A-C6A2097E8DF3}"/>
              </a:ext>
            </a:extLst>
          </p:cNvPr>
          <p:cNvGrpSpPr/>
          <p:nvPr/>
        </p:nvGrpSpPr>
        <p:grpSpPr>
          <a:xfrm>
            <a:off x="1331498" y="609600"/>
            <a:ext cx="1529280" cy="3053622"/>
            <a:chOff x="1331498" y="851404"/>
            <a:chExt cx="1529280" cy="30536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FFBE5A-B6C4-3F46-B160-9E52CD9D0C03}"/>
                </a:ext>
              </a:extLst>
            </p:cNvPr>
            <p:cNvSpPr/>
            <p:nvPr/>
          </p:nvSpPr>
          <p:spPr>
            <a:xfrm>
              <a:off x="1331498" y="3443361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…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0FC886E-5D4F-A74E-B0FD-40FFE43C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2590" y="851404"/>
              <a:ext cx="912251" cy="6416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931350-B230-7D46-B933-47589083FF88}"/>
                </a:ext>
              </a:extLst>
            </p:cNvPr>
            <p:cNvSpPr/>
            <p:nvPr/>
          </p:nvSpPr>
          <p:spPr>
            <a:xfrm>
              <a:off x="1650190" y="903068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 err="1">
                  <a:solidFill>
                    <a:srgbClr val="99CC00"/>
                  </a:solidFill>
                </a:rPr>
                <a:t>studyX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2FEAD4-8A27-2B42-B6AE-DB6FE7B4E2B0}"/>
                </a:ext>
              </a:extLst>
            </p:cNvPr>
            <p:cNvSpPr/>
            <p:nvPr/>
          </p:nvSpPr>
          <p:spPr>
            <a:xfrm>
              <a:off x="1767560" y="1425496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ABBE4C-9478-F440-BC45-8DEA127A4501}"/>
                </a:ext>
              </a:extLst>
            </p:cNvPr>
            <p:cNvSpPr/>
            <p:nvPr/>
          </p:nvSpPr>
          <p:spPr bwMode="auto">
            <a:xfrm rot="14233200">
              <a:off x="2100757" y="2296980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4F4FF-2712-2D47-8111-617592704F28}"/>
              </a:ext>
            </a:extLst>
          </p:cNvPr>
          <p:cNvSpPr/>
          <p:nvPr/>
        </p:nvSpPr>
        <p:spPr>
          <a:xfrm>
            <a:off x="848086" y="5875984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now let’s take all these possible values and …</a:t>
            </a:r>
          </a:p>
        </p:txBody>
      </p:sp>
    </p:spTree>
    <p:extLst>
      <p:ext uri="{BB962C8B-B14F-4D97-AF65-F5344CB8AC3E}">
        <p14:creationId xmlns:p14="http://schemas.microsoft.com/office/powerpoint/2010/main" val="19092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F7546-DCCB-A74F-85A7-83383A28A1D0}"/>
              </a:ext>
            </a:extLst>
          </p:cNvPr>
          <p:cNvSpPr/>
          <p:nvPr/>
        </p:nvSpPr>
        <p:spPr>
          <a:xfrm>
            <a:off x="437036" y="5398982"/>
            <a:ext cx="824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… plot a distribution of them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this type of distribution is a </a:t>
            </a:r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sampling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2F8F3E-9434-034D-959F-104C8B15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18" y="26158"/>
            <a:ext cx="6502400" cy="4876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B3FF4-7F68-F048-A6C8-F81B30A405F7}"/>
              </a:ext>
            </a:extLst>
          </p:cNvPr>
          <p:cNvSpPr/>
          <p:nvPr/>
        </p:nvSpPr>
        <p:spPr>
          <a:xfrm>
            <a:off x="4201082" y="459518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8262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8153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fortunately, the properties of t-distributions are well understood in statistics, so we can plot them without having to collect many samples!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a specific t-distribution is defined by its </a:t>
            </a:r>
            <a:r>
              <a:rPr lang="en-US" sz="2400" kern="0" dirty="0">
                <a:solidFill>
                  <a:srgbClr val="99CC00"/>
                </a:solidFill>
              </a:rPr>
              <a:t>degrees of freedom </a:t>
            </a:r>
            <a:r>
              <a:rPr lang="en-US" sz="2400" b="0" kern="0" dirty="0"/>
              <a:t>(DF), a value closely related to sample size (n-1)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different t-distributions exist for every sample size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76634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E89D2-1223-E44D-87FD-7D023896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"/>
          <a:stretch/>
        </p:blipFill>
        <p:spPr>
          <a:xfrm>
            <a:off x="1447800" y="609600"/>
            <a:ext cx="5704765" cy="53651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9385E8-0B3E-D941-9FD2-CD91311731DC}"/>
              </a:ext>
            </a:extLst>
          </p:cNvPr>
          <p:cNvSpPr/>
          <p:nvPr/>
        </p:nvSpPr>
        <p:spPr>
          <a:xfrm>
            <a:off x="4114800" y="518160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EBEC7-C5A6-1B4E-A286-F5C228135055}"/>
              </a:ext>
            </a:extLst>
          </p:cNvPr>
          <p:cNvCxnSpPr>
            <a:cxnSpLocks/>
          </p:cNvCxnSpPr>
          <p:nvPr/>
        </p:nvCxnSpPr>
        <p:spPr bwMode="auto">
          <a:xfrm>
            <a:off x="2022893" y="5502421"/>
            <a:ext cx="47589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AA6266-6A58-DA44-BD3E-162BE8E1C69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295400"/>
            <a:ext cx="0" cy="4317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806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25146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GB" sz="2400" b="0" dirty="0"/>
              <a:t>t-distributions assume that you draw repeated random samples from a population where the null hypothesis is true. You place the t-value from your study in the t-distribution to determine how consistent your results are with the null hypothesis.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3229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636E5-E49B-2745-81D2-53F2B9E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7251700" cy="482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207E87-81AD-4248-AE3E-8531949C5428}"/>
              </a:ext>
            </a:extLst>
          </p:cNvPr>
          <p:cNvSpPr/>
          <p:nvPr/>
        </p:nvSpPr>
        <p:spPr>
          <a:xfrm>
            <a:off x="685800" y="5243035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e.g. here a t-distribution (DF =20 which means a sample size of 21). It plots the probability density function (PDF), which describes the likelihood of each t-value.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543BD-EBB1-E84A-B734-B7E60C69DDE0}"/>
              </a:ext>
            </a:extLst>
          </p:cNvPr>
          <p:cNvGrpSpPr/>
          <p:nvPr/>
        </p:nvGrpSpPr>
        <p:grpSpPr>
          <a:xfrm>
            <a:off x="2057400" y="1648361"/>
            <a:ext cx="4191000" cy="2390239"/>
            <a:chOff x="2057400" y="1648361"/>
            <a:chExt cx="4191000" cy="239023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8DB932-F1AC-4F4F-ACE2-479BE89816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9600" y="2514600"/>
              <a:ext cx="1828800" cy="15240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C2519-EBB6-9841-85F8-16CA7CCD9B1F}"/>
                </a:ext>
              </a:extLst>
            </p:cNvPr>
            <p:cNvSpPr/>
            <p:nvPr/>
          </p:nvSpPr>
          <p:spPr>
            <a:xfrm>
              <a:off x="2057400" y="1648361"/>
              <a:ext cx="2895600" cy="13234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99CC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imagine a t-value of 2 </a:t>
              </a:r>
            </a:p>
            <a:p>
              <a:endParaRPr lang="en-GB" sz="2000" b="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seems unusual but  </a:t>
              </a:r>
              <a:r>
                <a:rPr lang="en-GB" sz="2000" b="0" i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how </a:t>
              </a:r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 exactly unusual?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9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B89A29-F293-BF4C-A836-100173E4F4E0}"/>
              </a:ext>
            </a:extLst>
          </p:cNvPr>
          <p:cNvSpPr txBox="1">
            <a:spLocks/>
          </p:cNvSpPr>
          <p:nvPr/>
        </p:nvSpPr>
        <p:spPr bwMode="auto">
          <a:xfrm>
            <a:off x="524125" y="13716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latin typeface="Arial" charset="0"/>
                <a:cs typeface="Arial" charset="0"/>
              </a:rPr>
              <a:t>I’M a DR</a:t>
            </a:r>
            <a:endParaRPr lang="en-US" sz="6000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E20A3D-DB2B-F149-9E53-F78D3F2AAB78}"/>
              </a:ext>
            </a:extLst>
          </p:cNvPr>
          <p:cNvSpPr/>
          <p:nvPr/>
        </p:nvSpPr>
        <p:spPr bwMode="auto">
          <a:xfrm flipH="1" flipV="1">
            <a:off x="2702080" y="2286001"/>
            <a:ext cx="489045" cy="76200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CF912F-15D3-844E-99FF-F6832CA91787}"/>
              </a:ext>
            </a:extLst>
          </p:cNvPr>
          <p:cNvSpPr/>
          <p:nvPr/>
        </p:nvSpPr>
        <p:spPr>
          <a:xfrm>
            <a:off x="752725" y="2817168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Independent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65726-3897-1543-92A0-D70B1B46C753}"/>
              </a:ext>
            </a:extLst>
          </p:cNvPr>
          <p:cNvSpPr/>
          <p:nvPr/>
        </p:nvSpPr>
        <p:spPr>
          <a:xfrm>
            <a:off x="1794621" y="3887062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Manipulated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30AB32-CD83-1748-805B-5A3B6ED6AECD}"/>
              </a:ext>
            </a:extLst>
          </p:cNvPr>
          <p:cNvSpPr/>
          <p:nvPr/>
        </p:nvSpPr>
        <p:spPr bwMode="auto">
          <a:xfrm flipH="1" flipV="1">
            <a:off x="3648324" y="2286000"/>
            <a:ext cx="141930" cy="182879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E5D936A-7729-5344-8F08-57EC75E92D9E}"/>
              </a:ext>
            </a:extLst>
          </p:cNvPr>
          <p:cNvSpPr/>
          <p:nvPr/>
        </p:nvSpPr>
        <p:spPr bwMode="auto">
          <a:xfrm flipV="1">
            <a:off x="5140480" y="2363977"/>
            <a:ext cx="594994" cy="1750821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E741D-D54E-064E-8E58-546C5CD33463}"/>
              </a:ext>
            </a:extLst>
          </p:cNvPr>
          <p:cNvSpPr/>
          <p:nvPr/>
        </p:nvSpPr>
        <p:spPr>
          <a:xfrm>
            <a:off x="5735474" y="3812641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Dependent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1CCC370-CFA1-C541-9C6B-716A1DF3F23B}"/>
              </a:ext>
            </a:extLst>
          </p:cNvPr>
          <p:cNvSpPr/>
          <p:nvPr/>
        </p:nvSpPr>
        <p:spPr bwMode="auto">
          <a:xfrm flipV="1">
            <a:off x="5782169" y="2363977"/>
            <a:ext cx="506155" cy="76200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9E91C-8942-7444-AA30-BED703848D1D}"/>
              </a:ext>
            </a:extLst>
          </p:cNvPr>
          <p:cNvSpPr/>
          <p:nvPr/>
        </p:nvSpPr>
        <p:spPr>
          <a:xfrm>
            <a:off x="6342971" y="2817167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Responses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674234"/>
            <a:ext cx="9144000" cy="69576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Dependent </a:t>
            </a:r>
            <a:r>
              <a:rPr lang="en-US" sz="3600" b="0" dirty="0">
                <a:solidFill>
                  <a:srgbClr val="FFFFFF"/>
                </a:solidFill>
              </a:rPr>
              <a:t>vs </a:t>
            </a:r>
            <a:r>
              <a:rPr lang="en-US" sz="3600" dirty="0">
                <a:solidFill>
                  <a:srgbClr val="99CC00"/>
                </a:solidFill>
              </a:rPr>
              <a:t>Independent</a:t>
            </a:r>
            <a:r>
              <a:rPr lang="en-US" sz="3600" b="0" dirty="0">
                <a:solidFill>
                  <a:srgbClr val="FFFFFF"/>
                </a:solidFill>
              </a:rPr>
              <a:t> variables?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87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83EE1-30E3-2E49-B20F-2D3ED940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226300" cy="480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CA855-B452-2440-9055-C37AB2E6FBEA}"/>
              </a:ext>
            </a:extLst>
          </p:cNvPr>
          <p:cNvSpPr/>
          <p:nvPr/>
        </p:nvSpPr>
        <p:spPr>
          <a:xfrm>
            <a:off x="685800" y="5243035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shade the area of the curve with t-values &gt;2 and &lt;-2</a:t>
            </a:r>
          </a:p>
          <a:p>
            <a:endParaRPr lang="en-GB" sz="2400" b="0" dirty="0"/>
          </a:p>
          <a:p>
            <a:r>
              <a:rPr lang="en-GB" sz="2400" b="0" dirty="0"/>
              <a:t>each regions has a probability of 0.02963, which sums to a total probability of 0.05926.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3565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12954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when the null hypothesis is true, the t-value falls within these regions nearly 5.9% of the time 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E07B7-0209-964E-84B2-E4FC57C33E1A}"/>
              </a:ext>
            </a:extLst>
          </p:cNvPr>
          <p:cNvSpPr/>
          <p:nvPr/>
        </p:nvSpPr>
        <p:spPr>
          <a:xfrm>
            <a:off x="4572000" y="320040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BD4D9-96A6-6E4E-9B70-66126F52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"/>
          <a:stretch/>
        </p:blipFill>
        <p:spPr>
          <a:xfrm>
            <a:off x="2322444" y="76200"/>
            <a:ext cx="5740400" cy="37569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17BD9-47A2-C04D-A4A2-51E6860F242D}"/>
              </a:ext>
            </a:extLst>
          </p:cNvPr>
          <p:cNvSpPr txBox="1">
            <a:spLocks/>
          </p:cNvSpPr>
          <p:nvPr/>
        </p:nvSpPr>
        <p:spPr bwMode="auto">
          <a:xfrm>
            <a:off x="0" y="4343400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it also does explain </a:t>
            </a:r>
            <a:r>
              <a:rPr lang="en-US" sz="3600" dirty="0">
                <a:solidFill>
                  <a:srgbClr val="99CC00"/>
                </a:solidFill>
              </a:rPr>
              <a:t>one-tail vs. two tails </a:t>
            </a:r>
            <a:r>
              <a:rPr lang="en-US" sz="3600" b="0" dirty="0">
                <a:solidFill>
                  <a:schemeClr val="bg1"/>
                </a:solidFill>
              </a:rPr>
              <a:t>t-tests: one-tail only case about t=2 (not -2 or oppositely), so multiply </a:t>
            </a:r>
            <a:r>
              <a:rPr lang="en-US" sz="3600" b="0" dirty="0" err="1">
                <a:solidFill>
                  <a:schemeClr val="bg1"/>
                </a:solidFill>
              </a:rPr>
              <a:t>pvalue</a:t>
            </a:r>
            <a:r>
              <a:rPr lang="en-US" sz="3600" b="0" dirty="0">
                <a:solidFill>
                  <a:schemeClr val="bg1"/>
                </a:solidFill>
              </a:rPr>
              <a:t> by two.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EE8E-42BC-C34F-8DB2-F517B801815C}"/>
              </a:ext>
            </a:extLst>
          </p:cNvPr>
          <p:cNvSpPr/>
          <p:nvPr/>
        </p:nvSpPr>
        <p:spPr>
          <a:xfrm>
            <a:off x="990600" y="3200400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two-tails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17966-B292-1948-A1C8-ECFC1E559CDC}"/>
              </a:ext>
            </a:extLst>
          </p:cNvPr>
          <p:cNvSpPr/>
          <p:nvPr/>
        </p:nvSpPr>
        <p:spPr>
          <a:xfrm>
            <a:off x="990600" y="1219200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one-tail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01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3581400" y="2667000"/>
            <a:ext cx="2553801" cy="878134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4419600" y="1235872"/>
            <a:ext cx="4406565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difference not large enough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(what you are searching for, your signal is weak)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D6DF-1998-EC44-9834-C75F4CC37618}"/>
              </a:ext>
            </a:extLst>
          </p:cNvPr>
          <p:cNvSpPr/>
          <p:nvPr/>
        </p:nvSpPr>
        <p:spPr>
          <a:xfrm>
            <a:off x="609600" y="518787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at this point you understand more the reason of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 (or </a:t>
            </a:r>
            <a:r>
              <a:rPr lang="en-GB" sz="2400" b="0" dirty="0" err="1">
                <a:solidFill>
                  <a:srgbClr val="000000"/>
                </a:solidFill>
              </a:rPr>
              <a:t>t_value</a:t>
            </a:r>
            <a:r>
              <a:rPr lang="en-GB" sz="2400" b="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2B7AF4-A675-8745-808B-B4527C0B3BA1}"/>
              </a:ext>
            </a:extLst>
          </p:cNvPr>
          <p:cNvSpPr/>
          <p:nvPr/>
        </p:nvSpPr>
        <p:spPr bwMode="auto">
          <a:xfrm>
            <a:off x="3962400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A2FDD-88B3-EE40-A640-6E28DCC205C8}"/>
              </a:ext>
            </a:extLst>
          </p:cNvPr>
          <p:cNvSpPr txBox="1">
            <a:spLocks/>
          </p:cNvSpPr>
          <p:nvPr/>
        </p:nvSpPr>
        <p:spPr bwMode="auto">
          <a:xfrm>
            <a:off x="222860" y="4872994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too much noise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(could your experimental design introduce noise? Check it)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AD2838-2908-674B-81E0-AF935F76E856}"/>
              </a:ext>
            </a:extLst>
          </p:cNvPr>
          <p:cNvSpPr/>
          <p:nvPr/>
        </p:nvSpPr>
        <p:spPr bwMode="auto">
          <a:xfrm>
            <a:off x="5048801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C084CC-418A-8748-AD8C-95861F4D51F0}"/>
              </a:ext>
            </a:extLst>
          </p:cNvPr>
          <p:cNvSpPr txBox="1">
            <a:spLocks/>
          </p:cNvSpPr>
          <p:nvPr/>
        </p:nvSpPr>
        <p:spPr bwMode="auto">
          <a:xfrm>
            <a:off x="5228976" y="4958359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not enough data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(run more participants, gather more trials)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5A6AB6E-547E-A441-853D-5D7153741286}"/>
              </a:ext>
            </a:extLst>
          </p:cNvPr>
          <p:cNvSpPr/>
          <p:nvPr/>
        </p:nvSpPr>
        <p:spPr bwMode="auto">
          <a:xfrm>
            <a:off x="3825923" y="1524000"/>
            <a:ext cx="822278" cy="113497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19E48E-803A-AF48-B326-2A6134FDBC45}"/>
              </a:ext>
            </a:extLst>
          </p:cNvPr>
          <p:cNvSpPr/>
          <p:nvPr/>
        </p:nvSpPr>
        <p:spPr bwMode="auto">
          <a:xfrm rot="11700000">
            <a:off x="3356150" y="4437494"/>
            <a:ext cx="822278" cy="722967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0E11C79-C4A4-154F-8B31-612C6462026B}"/>
              </a:ext>
            </a:extLst>
          </p:cNvPr>
          <p:cNvSpPr/>
          <p:nvPr/>
        </p:nvSpPr>
        <p:spPr bwMode="auto">
          <a:xfrm rot="11700000" flipH="1">
            <a:off x="5134949" y="4705947"/>
            <a:ext cx="798251" cy="51243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1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31242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much data is enough?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67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E7B46-68E3-DA45-8D91-74DB33F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38200"/>
            <a:ext cx="7143750" cy="381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43FFC-A426-3744-B7D7-ADF701CD8A8F}"/>
              </a:ext>
            </a:extLst>
          </p:cNvPr>
          <p:cNvSpPr/>
          <p:nvPr/>
        </p:nvSpPr>
        <p:spPr>
          <a:xfrm>
            <a:off x="838200" y="5036403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the larger the sample size, the more t-distributions become a z-distribution (at around n=30), the less the area under the curve to reach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D8631-C97A-8F4C-A6E5-9FF6B77E5A37}"/>
              </a:ext>
            </a:extLst>
          </p:cNvPr>
          <p:cNvSpPr/>
          <p:nvPr/>
        </p:nvSpPr>
        <p:spPr>
          <a:xfrm>
            <a:off x="685800" y="5257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0" dirty="0">
                <a:solidFill>
                  <a:srgbClr val="000000"/>
                </a:solidFill>
              </a:rPr>
              <a:t>back to using a Z-score (i.e. number of standard deviations from the mean on normal distribution)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ED2E25-8A99-C540-BAEC-8F2A6B7F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821140"/>
            <a:ext cx="7772400" cy="3926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4D7007-6B0B-DC44-BB61-13402BB686B6}"/>
              </a:ext>
            </a:extLst>
          </p:cNvPr>
          <p:cNvSpPr/>
          <p:nvPr/>
        </p:nvSpPr>
        <p:spPr bwMode="auto">
          <a:xfrm>
            <a:off x="1143000" y="821140"/>
            <a:ext cx="2514600" cy="13886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739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so why using a t-test then?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well there are cases when we want to use less sample to speed up the evaluation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this was the case of </a:t>
            </a:r>
            <a:r>
              <a:rPr lang="en-GB" sz="2400" dirty="0">
                <a:solidFill>
                  <a:srgbClr val="99CC00"/>
                </a:solidFill>
              </a:rPr>
              <a:t>William Sealy </a:t>
            </a:r>
            <a:r>
              <a:rPr lang="en-GB" sz="2400" dirty="0" err="1">
                <a:solidFill>
                  <a:srgbClr val="99CC00"/>
                </a:solidFill>
              </a:rPr>
              <a:t>Gosset</a:t>
            </a:r>
            <a:r>
              <a:rPr lang="en-GB" sz="2400" dirty="0">
                <a:solidFill>
                  <a:srgbClr val="99CC00"/>
                </a:solidFill>
              </a:rPr>
              <a:t> </a:t>
            </a:r>
            <a:r>
              <a:rPr lang="en-GB" sz="2400" b="0" dirty="0">
                <a:solidFill>
                  <a:srgbClr val="000000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5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F8E4BB-1E66-FC48-A734-5A07CC7381D7}"/>
              </a:ext>
            </a:extLst>
          </p:cNvPr>
          <p:cNvSpPr/>
          <p:nvPr/>
        </p:nvSpPr>
        <p:spPr>
          <a:xfrm>
            <a:off x="4495800" y="5443534"/>
            <a:ext cx="4355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000" b="0" dirty="0">
                <a:solidFill>
                  <a:schemeClr val="bg2"/>
                </a:solidFill>
              </a:rPr>
              <a:t>Where do t-</a:t>
            </a:r>
            <a:r>
              <a:rPr lang="en-US" sz="2000" b="0" dirty="0" err="1">
                <a:solidFill>
                  <a:schemeClr val="bg2"/>
                </a:solidFill>
              </a:rPr>
              <a:t>distrubitions</a:t>
            </a:r>
            <a:r>
              <a:rPr lang="en-US" sz="2000" b="0" dirty="0">
                <a:solidFill>
                  <a:schemeClr val="bg2"/>
                </a:solidFill>
              </a:rPr>
              <a:t> came from?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r>
              <a:rPr lang="en-US" sz="2000" b="0" kern="0" dirty="0">
                <a:solidFill>
                  <a:schemeClr val="bg2"/>
                </a:solidFill>
              </a:rPr>
              <a:t>https://</a:t>
            </a:r>
            <a:r>
              <a:rPr lang="en-US" sz="2000" b="0" kern="0" dirty="0" err="1">
                <a:solidFill>
                  <a:schemeClr val="bg2"/>
                </a:solidFill>
              </a:rPr>
              <a:t>www.youtube.com</a:t>
            </a:r>
            <a:r>
              <a:rPr lang="en-US" sz="2000" b="0" kern="0" dirty="0">
                <a:solidFill>
                  <a:schemeClr val="bg2"/>
                </a:solidFill>
              </a:rPr>
              <a:t>/</a:t>
            </a:r>
            <a:r>
              <a:rPr lang="en-US" sz="2000" b="0" kern="0" dirty="0" err="1">
                <a:solidFill>
                  <a:schemeClr val="bg2"/>
                </a:solidFill>
              </a:rPr>
              <a:t>watch?v</a:t>
            </a:r>
            <a:r>
              <a:rPr lang="en-US" sz="2000" b="0" kern="0" dirty="0">
                <a:solidFill>
                  <a:schemeClr val="bg2"/>
                </a:solidFill>
              </a:rPr>
              <a:t>=NvUDvmrd6fo&amp;feature=</a:t>
            </a:r>
            <a:r>
              <a:rPr lang="en-US" sz="2000" b="0" kern="0" dirty="0" err="1">
                <a:solidFill>
                  <a:schemeClr val="bg2"/>
                </a:solidFill>
              </a:rPr>
              <a:t>youtu.be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endParaRPr lang="en-US" sz="2000" b="0" kern="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10652-3CF9-B340-A980-76D5F63F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3" r="9376"/>
          <a:stretch/>
        </p:blipFill>
        <p:spPr>
          <a:xfrm>
            <a:off x="0" y="-16042"/>
            <a:ext cx="42672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D18A9-AD45-8C48-B984-B9379035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2192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FB946F-D8BF-7449-9167-A71978BC921C}"/>
              </a:ext>
            </a:extLst>
          </p:cNvPr>
          <p:cNvSpPr/>
          <p:nvPr/>
        </p:nvSpPr>
        <p:spPr>
          <a:xfrm>
            <a:off x="4495800" y="228600"/>
            <a:ext cx="4343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b="0" dirty="0">
                <a:solidFill>
                  <a:srgbClr val="000000"/>
                </a:solidFill>
              </a:rPr>
              <a:t>E</a:t>
            </a:r>
            <a:r>
              <a:rPr lang="en-GB" sz="2300" b="0" dirty="0"/>
              <a:t>mployee of </a:t>
            </a:r>
            <a:r>
              <a:rPr lang="en-GB" sz="2300" b="0" dirty="0" err="1"/>
              <a:t>Guiness</a:t>
            </a:r>
            <a:r>
              <a:rPr lang="en-GB" sz="2300" b="0" dirty="0"/>
              <a:t>, </a:t>
            </a:r>
            <a:r>
              <a:rPr lang="en-GB" sz="2300" b="0" dirty="0" err="1"/>
              <a:t>Gosset</a:t>
            </a:r>
            <a:r>
              <a:rPr lang="en-GB" sz="2300" b="0" dirty="0"/>
              <a:t> developed a </a:t>
            </a:r>
            <a:r>
              <a:rPr lang="en-GB" sz="2300" dirty="0">
                <a:solidFill>
                  <a:srgbClr val="99CC00"/>
                </a:solidFill>
              </a:rPr>
              <a:t>small sample </a:t>
            </a:r>
            <a:r>
              <a:rPr lang="en-GB" sz="2300" b="0" dirty="0"/>
              <a:t>method to select the best yielding varieties of barley.</a:t>
            </a:r>
          </a:p>
          <a:p>
            <a:endParaRPr lang="en-GB" sz="2300" b="0" dirty="0"/>
          </a:p>
          <a:p>
            <a:r>
              <a:rPr lang="en-GB" sz="2300" b="0" dirty="0"/>
              <a:t>Biometricians like Pearson typically had hundreds of observations.</a:t>
            </a:r>
          </a:p>
          <a:p>
            <a:endParaRPr lang="en-GB" sz="2300" b="0" dirty="0"/>
          </a:p>
          <a:p>
            <a:r>
              <a:rPr lang="en-GB" sz="2300" b="0" dirty="0"/>
              <a:t>Guinness allowed him to publish his method under the name “Student” to prevent disclosure of confidential information.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0758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now it does not mean that 2 sample is enough … a rule of thumb for a simple within experiment is 12-16 participants for example (and twice more for between experiment).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one of the last lecture will tell you more about this (week 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3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120236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Likert </a:t>
            </a:r>
            <a:r>
              <a:rPr lang="en-US" sz="3600" b="0" dirty="0">
                <a:solidFill>
                  <a:srgbClr val="FFFFFF"/>
                </a:solidFill>
              </a:rPr>
              <a:t>are Ordinal but can be treated as  </a:t>
            </a:r>
            <a:r>
              <a:rPr lang="en-US" sz="3600" dirty="0">
                <a:solidFill>
                  <a:srgbClr val="99CC00"/>
                </a:solidFill>
              </a:rPr>
              <a:t>Continuous</a:t>
            </a:r>
            <a:endParaRPr lang="en-US" sz="3600" dirty="0">
              <a:solidFill>
                <a:srgbClr val="FF99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B8744-15FC-FE46-871C-E24B8646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57200"/>
            <a:ext cx="5943600" cy="44450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FB8FFC-081E-A140-8F17-BB1F28F48267}"/>
              </a:ext>
            </a:extLst>
          </p:cNvPr>
          <p:cNvSpPr/>
          <p:nvPr/>
        </p:nvSpPr>
        <p:spPr bwMode="auto">
          <a:xfrm>
            <a:off x="5181600" y="1219200"/>
            <a:ext cx="1066800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96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unpaired t-test</a:t>
            </a:r>
          </a:p>
        </p:txBody>
      </p:sp>
    </p:spTree>
    <p:extLst>
      <p:ext uri="{BB962C8B-B14F-4D97-AF65-F5344CB8AC3E}">
        <p14:creationId xmlns:p14="http://schemas.microsoft.com/office/powerpoint/2010/main" val="316191297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E71C8-40A5-2346-A039-DF0D08ECEA99}"/>
              </a:ext>
            </a:extLst>
          </p:cNvPr>
          <p:cNvSpPr/>
          <p:nvPr/>
        </p:nvSpPr>
        <p:spPr bwMode="auto">
          <a:xfrm>
            <a:off x="3581400" y="5105400"/>
            <a:ext cx="2362200" cy="12192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19603-8DD0-864F-B83C-E34020D7ED2F}"/>
              </a:ext>
            </a:extLst>
          </p:cNvPr>
          <p:cNvSpPr txBox="1">
            <a:spLocks/>
          </p:cNvSpPr>
          <p:nvPr/>
        </p:nvSpPr>
        <p:spPr bwMode="auto">
          <a:xfrm>
            <a:off x="5668370" y="4267200"/>
            <a:ext cx="304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similar than paired t-test except this</a:t>
            </a:r>
          </a:p>
        </p:txBody>
      </p:sp>
    </p:spTree>
    <p:extLst>
      <p:ext uri="{BB962C8B-B14F-4D97-AF65-F5344CB8AC3E}">
        <p14:creationId xmlns:p14="http://schemas.microsoft.com/office/powerpoint/2010/main" val="25092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/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paired t-test ::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sz="2400" b="0" dirty="0"/>
                  <a:t> because data point paired 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unpaired t-test :: multiply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you can do the math: unpaired t-test the denominator (noise) is larger because we add n1 + n2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… thus why harder to reach low </a:t>
                </a:r>
                <a:r>
                  <a:rPr lang="en-US" sz="2400" b="0" kern="0" dirty="0" err="1"/>
                  <a:t>pvalue</a:t>
                </a:r>
                <a:r>
                  <a:rPr lang="en-US" sz="2400" b="0" kern="0" dirty="0"/>
                  <a:t> with unpaired t-test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  <a:blipFill>
                <a:blip r:embed="rId2"/>
                <a:stretch>
                  <a:fillRect l="-1089" t="-965" r="-1089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C581FF8-3FE3-5F4C-BFDB-07F1B0F6C8EA}"/>
              </a:ext>
            </a:extLst>
          </p:cNvPr>
          <p:cNvGrpSpPr/>
          <p:nvPr/>
        </p:nvGrpSpPr>
        <p:grpSpPr>
          <a:xfrm>
            <a:off x="5334000" y="304800"/>
            <a:ext cx="3362554" cy="2286000"/>
            <a:chOff x="4315481" y="457200"/>
            <a:chExt cx="4371320" cy="29718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58818C-F4AA-3847-8C00-56ADA70FF0EF}"/>
                </a:ext>
              </a:extLst>
            </p:cNvPr>
            <p:cNvGrpSpPr/>
            <p:nvPr/>
          </p:nvGrpSpPr>
          <p:grpSpPr>
            <a:xfrm>
              <a:off x="4315481" y="457200"/>
              <a:ext cx="4371320" cy="2971800"/>
              <a:chOff x="4783466" y="1065589"/>
              <a:chExt cx="3874759" cy="26342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980FF7D-3D05-CB46-8269-EBCF776F2F88}"/>
                  </a:ext>
                </a:extLst>
              </p:cNvPr>
              <p:cNvGrpSpPr/>
              <p:nvPr/>
            </p:nvGrpSpPr>
            <p:grpSpPr>
              <a:xfrm>
                <a:off x="4783466" y="1065589"/>
                <a:ext cx="3874759" cy="2634218"/>
                <a:chOff x="1905000" y="900014"/>
                <a:chExt cx="5334000" cy="3626269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EF0FEBC-E7EB-1445-84B2-BB61A6A57E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FF7CC81-654B-FA46-BD88-F3D7EAF817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EF2561-CB53-F048-A88D-3743E9426CFA}"/>
                  </a:ext>
                </a:extLst>
              </p:cNvPr>
              <p:cNvSpPr/>
              <p:nvPr/>
            </p:nvSpPr>
            <p:spPr bwMode="auto">
              <a:xfrm>
                <a:off x="5486400" y="2249538"/>
                <a:ext cx="926556" cy="1339561"/>
              </a:xfrm>
              <a:prstGeom prst="rect">
                <a:avLst/>
              </a:prstGeom>
              <a:solidFill>
                <a:srgbClr val="F03191">
                  <a:alpha val="5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FC45B1-DDB7-5348-91B3-B6260BBA1B5E}"/>
                  </a:ext>
                </a:extLst>
              </p:cNvPr>
              <p:cNvSpPr/>
              <p:nvPr/>
            </p:nvSpPr>
            <p:spPr bwMode="auto">
              <a:xfrm>
                <a:off x="6893729" y="1678822"/>
                <a:ext cx="926556" cy="190624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9F9FFC-4566-0745-897E-1DC6EF4662F8}"/>
                  </a:ext>
                </a:extLst>
              </p:cNvPr>
              <p:cNvSpPr/>
              <p:nvPr/>
            </p:nvSpPr>
            <p:spPr bwMode="auto">
              <a:xfrm>
                <a:off x="5715000" y="18288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BC76E5-61D7-7345-AB63-6BD6341B0939}"/>
                  </a:ext>
                </a:extLst>
              </p:cNvPr>
              <p:cNvSpPr/>
              <p:nvPr/>
            </p:nvSpPr>
            <p:spPr bwMode="auto">
              <a:xfrm>
                <a:off x="5867400" y="19812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61FD2A-848F-504B-B4F9-79FA28C6ACEA}"/>
                  </a:ext>
                </a:extLst>
              </p:cNvPr>
              <p:cNvSpPr/>
              <p:nvPr/>
            </p:nvSpPr>
            <p:spPr bwMode="auto">
              <a:xfrm>
                <a:off x="5604813" y="2301479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7B31E1E-A21E-834D-A1B1-92D3AEBA832E}"/>
                  </a:ext>
                </a:extLst>
              </p:cNvPr>
              <p:cNvSpPr/>
              <p:nvPr/>
            </p:nvSpPr>
            <p:spPr bwMode="auto">
              <a:xfrm>
                <a:off x="5838126" y="219747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470F9C-F24B-0342-84B7-1F5D36D571F2}"/>
                  </a:ext>
                </a:extLst>
              </p:cNvPr>
              <p:cNvSpPr/>
              <p:nvPr/>
            </p:nvSpPr>
            <p:spPr bwMode="auto">
              <a:xfrm>
                <a:off x="5915434" y="243616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EF0CDC-8750-4949-AB87-21C23E1564D6}"/>
                  </a:ext>
                </a:extLst>
              </p:cNvPr>
              <p:cNvSpPr/>
              <p:nvPr/>
            </p:nvSpPr>
            <p:spPr bwMode="auto">
              <a:xfrm>
                <a:off x="6078929" y="1888323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9DED93-8863-2D45-A697-97A04FA5AF8D}"/>
                  </a:ext>
                </a:extLst>
              </p:cNvPr>
              <p:cNvSpPr/>
              <p:nvPr/>
            </p:nvSpPr>
            <p:spPr bwMode="auto">
              <a:xfrm>
                <a:off x="6072459" y="213883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7B2A6B-98B2-D44C-A843-D4C4E4F22DDA}"/>
                  </a:ext>
                </a:extLst>
              </p:cNvPr>
              <p:cNvSpPr/>
              <p:nvPr/>
            </p:nvSpPr>
            <p:spPr bwMode="auto">
              <a:xfrm>
                <a:off x="6133620" y="2331208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2BBE178-57DA-7B46-A4BE-9269247923D7}"/>
                  </a:ext>
                </a:extLst>
              </p:cNvPr>
              <p:cNvSpPr/>
              <p:nvPr/>
            </p:nvSpPr>
            <p:spPr bwMode="auto">
              <a:xfrm>
                <a:off x="7120175" y="13693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08DD6FA-368C-E249-9862-582BF0DA1AB4}"/>
                  </a:ext>
                </a:extLst>
              </p:cNvPr>
              <p:cNvSpPr/>
              <p:nvPr/>
            </p:nvSpPr>
            <p:spPr bwMode="auto">
              <a:xfrm>
                <a:off x="7272575" y="15217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19FE55-BD04-9A4A-906A-06FA6FA7B900}"/>
                  </a:ext>
                </a:extLst>
              </p:cNvPr>
              <p:cNvSpPr/>
              <p:nvPr/>
            </p:nvSpPr>
            <p:spPr bwMode="auto">
              <a:xfrm>
                <a:off x="7009988" y="1842025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9E301C-4641-EB4B-B113-10B4B058E1E9}"/>
                  </a:ext>
                </a:extLst>
              </p:cNvPr>
              <p:cNvSpPr/>
              <p:nvPr/>
            </p:nvSpPr>
            <p:spPr bwMode="auto">
              <a:xfrm>
                <a:off x="7243301" y="173802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BF24D0-29E1-9D40-BBF6-3612A8FD13D1}"/>
                  </a:ext>
                </a:extLst>
              </p:cNvPr>
              <p:cNvSpPr/>
              <p:nvPr/>
            </p:nvSpPr>
            <p:spPr bwMode="auto">
              <a:xfrm>
                <a:off x="7320609" y="197671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A121F0F-A566-1440-93D9-8AA7F5D21CC9}"/>
                  </a:ext>
                </a:extLst>
              </p:cNvPr>
              <p:cNvSpPr/>
              <p:nvPr/>
            </p:nvSpPr>
            <p:spPr bwMode="auto">
              <a:xfrm>
                <a:off x="7484104" y="1428869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F2A9B-1445-E34F-A9DC-D6CC89572773}"/>
                  </a:ext>
                </a:extLst>
              </p:cNvPr>
              <p:cNvSpPr/>
              <p:nvPr/>
            </p:nvSpPr>
            <p:spPr bwMode="auto">
              <a:xfrm>
                <a:off x="7477634" y="167937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D37715A-46D7-5C40-AA03-208059ECF369}"/>
                  </a:ext>
                </a:extLst>
              </p:cNvPr>
              <p:cNvSpPr/>
              <p:nvPr/>
            </p:nvSpPr>
            <p:spPr bwMode="auto">
              <a:xfrm>
                <a:off x="7538795" y="1871754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85BCEC-F5E8-E447-9072-140907955ED6}"/>
                  </a:ext>
                </a:extLst>
              </p:cNvPr>
              <p:cNvCxnSpPr>
                <a:cxnSpLocks/>
                <a:stCxn id="8" idx="2"/>
                <a:endCxn id="16" idx="2"/>
              </p:cNvCxnSpPr>
              <p:nvPr/>
            </p:nvCxnSpPr>
            <p:spPr bwMode="auto">
              <a:xfrm flipV="1">
                <a:off x="5715000" y="1417380"/>
                <a:ext cx="1405175" cy="45945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3D0263-CA84-2B46-832E-0FF932B7A2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416802" y="2252846"/>
                <a:ext cx="2202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713F75-3E45-AF48-8AA8-A6FEE487A5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18794" y="100647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4A956F-A33D-1446-B8EE-AF13BDC05D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59535" y="9128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D8D408-9325-C44A-8E3F-DDB3CA2562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94664" y="1387320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96A55D-BD4B-7E4D-9F50-0E88A4CE1D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74006" y="12276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C6860-BD9B-E145-AD32-EB061B68B7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57699" y="1539219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D0DB16-93E8-9A4A-97AF-D7470EB91C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62839" y="1389993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D10563-6536-1748-9C15-D23B581921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95213" y="12132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1261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72666867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1D5F3-3387-7946-A27D-8E2EAD00D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"/>
          <a:stretch/>
        </p:blipFill>
        <p:spPr>
          <a:xfrm>
            <a:off x="152400" y="2362200"/>
            <a:ext cx="88519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0B77E-40FD-E549-BC8C-2C18233CEE9D}"/>
              </a:ext>
            </a:extLst>
          </p:cNvPr>
          <p:cNvSpPr/>
          <p:nvPr/>
        </p:nvSpPr>
        <p:spPr>
          <a:xfrm>
            <a:off x="2286000" y="5181600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18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B70230-0BA0-024E-ADE6-6809A151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04800"/>
            <a:ext cx="3779198" cy="202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D8E8A-9999-C34A-A96D-B99B25DAB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6"/>
          <a:stretch/>
        </p:blipFill>
        <p:spPr>
          <a:xfrm>
            <a:off x="0" y="2514600"/>
            <a:ext cx="9144000" cy="3858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B1387F-F0DA-EF45-B4EA-FD6DC3873804}"/>
              </a:ext>
            </a:extLst>
          </p:cNvPr>
          <p:cNvSpPr/>
          <p:nvPr/>
        </p:nvSpPr>
        <p:spPr>
          <a:xfrm>
            <a:off x="1945321" y="6396335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76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anovas</a:t>
            </a:r>
            <a:endParaRPr lang="en-US" sz="8000" dirty="0">
              <a:solidFill>
                <a:srgbClr val="A6A6A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2526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777C9-8286-864D-870B-5FFCD245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5227888" cy="4724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3CE9A9E-FD08-404C-9480-C2FE971B9B58}"/>
              </a:ext>
            </a:extLst>
          </p:cNvPr>
          <p:cNvGrpSpPr/>
          <p:nvPr/>
        </p:nvGrpSpPr>
        <p:grpSpPr>
          <a:xfrm>
            <a:off x="2487625" y="1037070"/>
            <a:ext cx="3834178" cy="3413760"/>
            <a:chOff x="3431226" y="1390720"/>
            <a:chExt cx="3834178" cy="34137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1763EB7-01E1-384D-BA30-A6A3270203FD}"/>
                </a:ext>
              </a:extLst>
            </p:cNvPr>
            <p:cNvSpPr/>
            <p:nvPr/>
          </p:nvSpPr>
          <p:spPr bwMode="auto">
            <a:xfrm>
              <a:off x="5181029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C062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EA258F-05DB-9843-B589-0449CD2961EF}"/>
                </a:ext>
              </a:extLst>
            </p:cNvPr>
            <p:cNvSpPr/>
            <p:nvPr/>
          </p:nvSpPr>
          <p:spPr bwMode="auto">
            <a:xfrm>
              <a:off x="3431226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C9E128-5C62-AC43-B4E4-71C76035A286}"/>
              </a:ext>
            </a:extLst>
          </p:cNvPr>
          <p:cNvCxnSpPr>
            <a:cxnSpLocks/>
          </p:cNvCxnSpPr>
          <p:nvPr/>
        </p:nvCxnSpPr>
        <p:spPr bwMode="auto">
          <a:xfrm>
            <a:off x="1597974" y="4481311"/>
            <a:ext cx="533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30647-7D64-4B41-970E-28C219E4DD0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0374" y="640830"/>
            <a:ext cx="0" cy="3992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2D9A2C-F359-D44A-9867-CBA44C137916}"/>
              </a:ext>
            </a:extLst>
          </p:cNvPr>
          <p:cNvCxnSpPr/>
          <p:nvPr/>
        </p:nvCxnSpPr>
        <p:spPr bwMode="auto">
          <a:xfrm>
            <a:off x="54841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544EB-2E8E-724C-9D02-6B8BC36047F9}"/>
              </a:ext>
            </a:extLst>
          </p:cNvPr>
          <p:cNvCxnSpPr/>
          <p:nvPr/>
        </p:nvCxnSpPr>
        <p:spPr bwMode="auto">
          <a:xfrm>
            <a:off x="51793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031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6D7724-FB52-8A4D-B47E-547175B7E8DE}"/>
              </a:ext>
            </a:extLst>
          </p:cNvPr>
          <p:cNvSpPr/>
          <p:nvPr/>
        </p:nvSpPr>
        <p:spPr bwMode="auto">
          <a:xfrm>
            <a:off x="762000" y="406021"/>
            <a:ext cx="740724" cy="34304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EDACD86-DB7F-244E-8DCF-5B0252845A2B}"/>
              </a:ext>
            </a:extLst>
          </p:cNvPr>
          <p:cNvSpPr/>
          <p:nvPr/>
        </p:nvSpPr>
        <p:spPr bwMode="auto">
          <a:xfrm>
            <a:off x="7104779" y="418413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1A7578D-B8BB-0D47-AC57-F4EB3771D0FE}"/>
              </a:ext>
            </a:extLst>
          </p:cNvPr>
          <p:cNvSpPr/>
          <p:nvPr/>
        </p:nvSpPr>
        <p:spPr bwMode="auto">
          <a:xfrm>
            <a:off x="4495800" y="1066800"/>
            <a:ext cx="2084375" cy="3413760"/>
          </a:xfrm>
          <a:custGeom>
            <a:avLst/>
            <a:gdLst>
              <a:gd name="connsiteX0" fmla="*/ 0 w 1850065"/>
              <a:gd name="connsiteY0" fmla="*/ 2551821 h 2573086"/>
              <a:gd name="connsiteX1" fmla="*/ 829339 w 1850065"/>
              <a:gd name="connsiteY1" fmla="*/ 7 h 2573086"/>
              <a:gd name="connsiteX2" fmla="*/ 1850065 w 1850065"/>
              <a:gd name="connsiteY2" fmla="*/ 2573086 h 2573086"/>
              <a:gd name="connsiteX3" fmla="*/ 1850065 w 1850065"/>
              <a:gd name="connsiteY3" fmla="*/ 2573086 h 2573086"/>
              <a:gd name="connsiteX0" fmla="*/ 30129 w 1880194"/>
              <a:gd name="connsiteY0" fmla="*/ 2552768 h 2574033"/>
              <a:gd name="connsiteX1" fmla="*/ 72659 w 1880194"/>
              <a:gd name="connsiteY1" fmla="*/ 2276322 h 2574033"/>
              <a:gd name="connsiteX2" fmla="*/ 859468 w 1880194"/>
              <a:gd name="connsiteY2" fmla="*/ 954 h 2574033"/>
              <a:gd name="connsiteX3" fmla="*/ 1880194 w 1880194"/>
              <a:gd name="connsiteY3" fmla="*/ 2574033 h 2574033"/>
              <a:gd name="connsiteX4" fmla="*/ 1880194 w 1880194"/>
              <a:gd name="connsiteY4" fmla="*/ 2574033 h 2574033"/>
              <a:gd name="connsiteX0" fmla="*/ 0 w 2169042"/>
              <a:gd name="connsiteY0" fmla="*/ 2574033 h 2574033"/>
              <a:gd name="connsiteX1" fmla="*/ 361507 w 2169042"/>
              <a:gd name="connsiteY1" fmla="*/ 2276322 h 2574033"/>
              <a:gd name="connsiteX2" fmla="*/ 1148316 w 2169042"/>
              <a:gd name="connsiteY2" fmla="*/ 954 h 2574033"/>
              <a:gd name="connsiteX3" fmla="*/ 2169042 w 2169042"/>
              <a:gd name="connsiteY3" fmla="*/ 2574033 h 2574033"/>
              <a:gd name="connsiteX4" fmla="*/ 2169042 w 2169042"/>
              <a:gd name="connsiteY4" fmla="*/ 2574033 h 2574033"/>
              <a:gd name="connsiteX0" fmla="*/ 0 w 2185107"/>
              <a:gd name="connsiteY0" fmla="*/ 2573079 h 2573079"/>
              <a:gd name="connsiteX1" fmla="*/ 361507 w 2185107"/>
              <a:gd name="connsiteY1" fmla="*/ 2275368 h 2573079"/>
              <a:gd name="connsiteX2" fmla="*/ 1148316 w 2185107"/>
              <a:gd name="connsiteY2" fmla="*/ 0 h 2573079"/>
              <a:gd name="connsiteX3" fmla="*/ 2083981 w 2185107"/>
              <a:gd name="connsiteY3" fmla="*/ 2275369 h 2573079"/>
              <a:gd name="connsiteX4" fmla="*/ 2169042 w 2185107"/>
              <a:gd name="connsiteY4" fmla="*/ 2573079 h 2573079"/>
              <a:gd name="connsiteX5" fmla="*/ 2169042 w 2185107"/>
              <a:gd name="connsiteY5" fmla="*/ 2573079 h 2573079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982381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821514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437613 h 2438600"/>
              <a:gd name="connsiteX1" fmla="*/ 361507 w 2169042"/>
              <a:gd name="connsiteY1" fmla="*/ 2139902 h 2438600"/>
              <a:gd name="connsiteX2" fmla="*/ 1021316 w 2169042"/>
              <a:gd name="connsiteY2" fmla="*/ 1 h 2438600"/>
              <a:gd name="connsiteX3" fmla="*/ 1821514 w 2169042"/>
              <a:gd name="connsiteY3" fmla="*/ 2148370 h 2438600"/>
              <a:gd name="connsiteX4" fmla="*/ 2169042 w 2169042"/>
              <a:gd name="connsiteY4" fmla="*/ 2437613 h 2438600"/>
              <a:gd name="connsiteX5" fmla="*/ 2169042 w 2169042"/>
              <a:gd name="connsiteY5" fmla="*/ 2437613 h 2438600"/>
              <a:gd name="connsiteX0" fmla="*/ 0 w 2084375"/>
              <a:gd name="connsiteY0" fmla="*/ 2446080 h 2446080"/>
              <a:gd name="connsiteX1" fmla="*/ 276840 w 2084375"/>
              <a:gd name="connsiteY1" fmla="*/ 2139902 h 2446080"/>
              <a:gd name="connsiteX2" fmla="*/ 936649 w 2084375"/>
              <a:gd name="connsiteY2" fmla="*/ 1 h 2446080"/>
              <a:gd name="connsiteX3" fmla="*/ 1736847 w 2084375"/>
              <a:gd name="connsiteY3" fmla="*/ 2148370 h 2446080"/>
              <a:gd name="connsiteX4" fmla="*/ 2084375 w 2084375"/>
              <a:gd name="connsiteY4" fmla="*/ 2437613 h 2446080"/>
              <a:gd name="connsiteX5" fmla="*/ 2084375 w 2084375"/>
              <a:gd name="connsiteY5" fmla="*/ 2437613 h 2446080"/>
              <a:gd name="connsiteX0" fmla="*/ 0 w 2084375"/>
              <a:gd name="connsiteY0" fmla="*/ 2446082 h 2446082"/>
              <a:gd name="connsiteX1" fmla="*/ 327640 w 2084375"/>
              <a:gd name="connsiteY1" fmla="*/ 2131438 h 2446082"/>
              <a:gd name="connsiteX2" fmla="*/ 936649 w 2084375"/>
              <a:gd name="connsiteY2" fmla="*/ 3 h 2446082"/>
              <a:gd name="connsiteX3" fmla="*/ 1736847 w 2084375"/>
              <a:gd name="connsiteY3" fmla="*/ 2148372 h 2446082"/>
              <a:gd name="connsiteX4" fmla="*/ 2084375 w 2084375"/>
              <a:gd name="connsiteY4" fmla="*/ 2437615 h 2446082"/>
              <a:gd name="connsiteX5" fmla="*/ 2084375 w 2084375"/>
              <a:gd name="connsiteY5" fmla="*/ 2437615 h 24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4375" h="2446082">
                <a:moveTo>
                  <a:pt x="0" y="2446082"/>
                </a:moveTo>
                <a:cubicBezTo>
                  <a:pt x="7088" y="2400008"/>
                  <a:pt x="189417" y="2556740"/>
                  <a:pt x="327640" y="2131438"/>
                </a:cubicBezTo>
                <a:cubicBezTo>
                  <a:pt x="465863" y="1706136"/>
                  <a:pt x="701781" y="-2819"/>
                  <a:pt x="936649" y="3"/>
                </a:cubicBezTo>
                <a:cubicBezTo>
                  <a:pt x="1171517" y="2825"/>
                  <a:pt x="1566726" y="1719526"/>
                  <a:pt x="1736847" y="2148372"/>
                </a:cubicBezTo>
                <a:cubicBezTo>
                  <a:pt x="1906968" y="2577219"/>
                  <a:pt x="2026454" y="2389408"/>
                  <a:pt x="2084375" y="2437615"/>
                </a:cubicBezTo>
                <a:lnTo>
                  <a:pt x="2084375" y="2437615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0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5989E3-2944-9947-8E73-BA8EEC22195F}"/>
              </a:ext>
            </a:extLst>
          </p:cNvPr>
          <p:cNvGrpSpPr/>
          <p:nvPr/>
        </p:nvGrpSpPr>
        <p:grpSpPr>
          <a:xfrm>
            <a:off x="2487625" y="1037070"/>
            <a:ext cx="3834178" cy="3413760"/>
            <a:chOff x="3431226" y="1390720"/>
            <a:chExt cx="3834178" cy="341376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2A5E8F-EC81-6E40-B087-5AF801736733}"/>
                </a:ext>
              </a:extLst>
            </p:cNvPr>
            <p:cNvSpPr/>
            <p:nvPr/>
          </p:nvSpPr>
          <p:spPr bwMode="auto">
            <a:xfrm>
              <a:off x="5181029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C062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39EE51-DF14-1445-B9E8-E315D48FD07A}"/>
                </a:ext>
              </a:extLst>
            </p:cNvPr>
            <p:cNvSpPr/>
            <p:nvPr/>
          </p:nvSpPr>
          <p:spPr bwMode="auto">
            <a:xfrm>
              <a:off x="3431226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E7094-1F3B-494C-8803-661162951451}"/>
              </a:ext>
            </a:extLst>
          </p:cNvPr>
          <p:cNvCxnSpPr>
            <a:cxnSpLocks/>
          </p:cNvCxnSpPr>
          <p:nvPr/>
        </p:nvCxnSpPr>
        <p:spPr bwMode="auto">
          <a:xfrm>
            <a:off x="1597974" y="4481311"/>
            <a:ext cx="533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5CDD4D-98A0-984C-B6DA-B810BBCDBB8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0374" y="640830"/>
            <a:ext cx="0" cy="3992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8A93E9-5B07-9746-B1D9-A829343435FF}"/>
              </a:ext>
            </a:extLst>
          </p:cNvPr>
          <p:cNvCxnSpPr/>
          <p:nvPr/>
        </p:nvCxnSpPr>
        <p:spPr bwMode="auto">
          <a:xfrm>
            <a:off x="54102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4EE4B8-B31F-B947-ADDD-A4CBEB3C22EE}"/>
              </a:ext>
            </a:extLst>
          </p:cNvPr>
          <p:cNvCxnSpPr/>
          <p:nvPr/>
        </p:nvCxnSpPr>
        <p:spPr bwMode="auto">
          <a:xfrm>
            <a:off x="51793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031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42BBE37-82DE-1F4F-91EE-9DB58599D8A4}"/>
              </a:ext>
            </a:extLst>
          </p:cNvPr>
          <p:cNvSpPr/>
          <p:nvPr/>
        </p:nvSpPr>
        <p:spPr bwMode="auto">
          <a:xfrm>
            <a:off x="762000" y="406021"/>
            <a:ext cx="740724" cy="34304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E5BD04-377A-7F49-9ABF-BA36268149DC}"/>
              </a:ext>
            </a:extLst>
          </p:cNvPr>
          <p:cNvSpPr/>
          <p:nvPr/>
        </p:nvSpPr>
        <p:spPr bwMode="auto">
          <a:xfrm>
            <a:off x="7104779" y="418413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4F56A13-0361-BC4C-A0FC-AA78CBD954B6}"/>
              </a:ext>
            </a:extLst>
          </p:cNvPr>
          <p:cNvSpPr/>
          <p:nvPr/>
        </p:nvSpPr>
        <p:spPr bwMode="auto">
          <a:xfrm>
            <a:off x="4495800" y="1066800"/>
            <a:ext cx="2084375" cy="3413760"/>
          </a:xfrm>
          <a:custGeom>
            <a:avLst/>
            <a:gdLst>
              <a:gd name="connsiteX0" fmla="*/ 0 w 1850065"/>
              <a:gd name="connsiteY0" fmla="*/ 2551821 h 2573086"/>
              <a:gd name="connsiteX1" fmla="*/ 829339 w 1850065"/>
              <a:gd name="connsiteY1" fmla="*/ 7 h 2573086"/>
              <a:gd name="connsiteX2" fmla="*/ 1850065 w 1850065"/>
              <a:gd name="connsiteY2" fmla="*/ 2573086 h 2573086"/>
              <a:gd name="connsiteX3" fmla="*/ 1850065 w 1850065"/>
              <a:gd name="connsiteY3" fmla="*/ 2573086 h 2573086"/>
              <a:gd name="connsiteX0" fmla="*/ 30129 w 1880194"/>
              <a:gd name="connsiteY0" fmla="*/ 2552768 h 2574033"/>
              <a:gd name="connsiteX1" fmla="*/ 72659 w 1880194"/>
              <a:gd name="connsiteY1" fmla="*/ 2276322 h 2574033"/>
              <a:gd name="connsiteX2" fmla="*/ 859468 w 1880194"/>
              <a:gd name="connsiteY2" fmla="*/ 954 h 2574033"/>
              <a:gd name="connsiteX3" fmla="*/ 1880194 w 1880194"/>
              <a:gd name="connsiteY3" fmla="*/ 2574033 h 2574033"/>
              <a:gd name="connsiteX4" fmla="*/ 1880194 w 1880194"/>
              <a:gd name="connsiteY4" fmla="*/ 2574033 h 2574033"/>
              <a:gd name="connsiteX0" fmla="*/ 0 w 2169042"/>
              <a:gd name="connsiteY0" fmla="*/ 2574033 h 2574033"/>
              <a:gd name="connsiteX1" fmla="*/ 361507 w 2169042"/>
              <a:gd name="connsiteY1" fmla="*/ 2276322 h 2574033"/>
              <a:gd name="connsiteX2" fmla="*/ 1148316 w 2169042"/>
              <a:gd name="connsiteY2" fmla="*/ 954 h 2574033"/>
              <a:gd name="connsiteX3" fmla="*/ 2169042 w 2169042"/>
              <a:gd name="connsiteY3" fmla="*/ 2574033 h 2574033"/>
              <a:gd name="connsiteX4" fmla="*/ 2169042 w 2169042"/>
              <a:gd name="connsiteY4" fmla="*/ 2574033 h 2574033"/>
              <a:gd name="connsiteX0" fmla="*/ 0 w 2185107"/>
              <a:gd name="connsiteY0" fmla="*/ 2573079 h 2573079"/>
              <a:gd name="connsiteX1" fmla="*/ 361507 w 2185107"/>
              <a:gd name="connsiteY1" fmla="*/ 2275368 h 2573079"/>
              <a:gd name="connsiteX2" fmla="*/ 1148316 w 2185107"/>
              <a:gd name="connsiteY2" fmla="*/ 0 h 2573079"/>
              <a:gd name="connsiteX3" fmla="*/ 2083981 w 2185107"/>
              <a:gd name="connsiteY3" fmla="*/ 2275369 h 2573079"/>
              <a:gd name="connsiteX4" fmla="*/ 2169042 w 2185107"/>
              <a:gd name="connsiteY4" fmla="*/ 2573079 h 2573079"/>
              <a:gd name="connsiteX5" fmla="*/ 2169042 w 2185107"/>
              <a:gd name="connsiteY5" fmla="*/ 2573079 h 2573079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982381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821514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437613 h 2438600"/>
              <a:gd name="connsiteX1" fmla="*/ 361507 w 2169042"/>
              <a:gd name="connsiteY1" fmla="*/ 2139902 h 2438600"/>
              <a:gd name="connsiteX2" fmla="*/ 1021316 w 2169042"/>
              <a:gd name="connsiteY2" fmla="*/ 1 h 2438600"/>
              <a:gd name="connsiteX3" fmla="*/ 1821514 w 2169042"/>
              <a:gd name="connsiteY3" fmla="*/ 2148370 h 2438600"/>
              <a:gd name="connsiteX4" fmla="*/ 2169042 w 2169042"/>
              <a:gd name="connsiteY4" fmla="*/ 2437613 h 2438600"/>
              <a:gd name="connsiteX5" fmla="*/ 2169042 w 2169042"/>
              <a:gd name="connsiteY5" fmla="*/ 2437613 h 2438600"/>
              <a:gd name="connsiteX0" fmla="*/ 0 w 2084375"/>
              <a:gd name="connsiteY0" fmla="*/ 2446080 h 2446080"/>
              <a:gd name="connsiteX1" fmla="*/ 276840 w 2084375"/>
              <a:gd name="connsiteY1" fmla="*/ 2139902 h 2446080"/>
              <a:gd name="connsiteX2" fmla="*/ 936649 w 2084375"/>
              <a:gd name="connsiteY2" fmla="*/ 1 h 2446080"/>
              <a:gd name="connsiteX3" fmla="*/ 1736847 w 2084375"/>
              <a:gd name="connsiteY3" fmla="*/ 2148370 h 2446080"/>
              <a:gd name="connsiteX4" fmla="*/ 2084375 w 2084375"/>
              <a:gd name="connsiteY4" fmla="*/ 2437613 h 2446080"/>
              <a:gd name="connsiteX5" fmla="*/ 2084375 w 2084375"/>
              <a:gd name="connsiteY5" fmla="*/ 2437613 h 2446080"/>
              <a:gd name="connsiteX0" fmla="*/ 0 w 2084375"/>
              <a:gd name="connsiteY0" fmla="*/ 2446082 h 2446082"/>
              <a:gd name="connsiteX1" fmla="*/ 327640 w 2084375"/>
              <a:gd name="connsiteY1" fmla="*/ 2131438 h 2446082"/>
              <a:gd name="connsiteX2" fmla="*/ 936649 w 2084375"/>
              <a:gd name="connsiteY2" fmla="*/ 3 h 2446082"/>
              <a:gd name="connsiteX3" fmla="*/ 1736847 w 2084375"/>
              <a:gd name="connsiteY3" fmla="*/ 2148372 h 2446082"/>
              <a:gd name="connsiteX4" fmla="*/ 2084375 w 2084375"/>
              <a:gd name="connsiteY4" fmla="*/ 2437615 h 2446082"/>
              <a:gd name="connsiteX5" fmla="*/ 2084375 w 2084375"/>
              <a:gd name="connsiteY5" fmla="*/ 2437615 h 24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4375" h="2446082">
                <a:moveTo>
                  <a:pt x="0" y="2446082"/>
                </a:moveTo>
                <a:cubicBezTo>
                  <a:pt x="7088" y="2400008"/>
                  <a:pt x="189417" y="2556740"/>
                  <a:pt x="327640" y="2131438"/>
                </a:cubicBezTo>
                <a:cubicBezTo>
                  <a:pt x="465863" y="1706136"/>
                  <a:pt x="701781" y="-2819"/>
                  <a:pt x="936649" y="3"/>
                </a:cubicBezTo>
                <a:cubicBezTo>
                  <a:pt x="1171517" y="2825"/>
                  <a:pt x="1566726" y="1719526"/>
                  <a:pt x="1736847" y="2148372"/>
                </a:cubicBezTo>
                <a:cubicBezTo>
                  <a:pt x="1906968" y="2577219"/>
                  <a:pt x="2026454" y="2389408"/>
                  <a:pt x="2084375" y="2437615"/>
                </a:cubicBezTo>
                <a:lnTo>
                  <a:pt x="2084375" y="2437615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7A9A6-DDAB-AE45-AE53-E6C168F25179}"/>
              </a:ext>
            </a:extLst>
          </p:cNvPr>
          <p:cNvCxnSpPr/>
          <p:nvPr/>
        </p:nvCxnSpPr>
        <p:spPr bwMode="auto">
          <a:xfrm>
            <a:off x="34290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17660A-B6F9-1A4F-8505-95F17741899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(let’s assume again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738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939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4419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lets go back to our memorization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20676305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407472-1E7F-A84F-AF36-531E65A40D91}"/>
              </a:ext>
            </a:extLst>
          </p:cNvPr>
          <p:cNvGrpSpPr/>
          <p:nvPr/>
        </p:nvGrpSpPr>
        <p:grpSpPr>
          <a:xfrm>
            <a:off x="4648200" y="152400"/>
            <a:ext cx="4161981" cy="3429000"/>
            <a:chOff x="4191000" y="19510"/>
            <a:chExt cx="4619181" cy="38056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6080050" y="3556899"/>
              <a:ext cx="571985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50079" y="3539993"/>
              <a:ext cx="14302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00484" y="3571480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2C578-A5D6-F94B-8898-33F4B64BCA95}"/>
                </a:ext>
              </a:extLst>
            </p:cNvPr>
            <p:cNvGrpSpPr/>
            <p:nvPr/>
          </p:nvGrpSpPr>
          <p:grpSpPr>
            <a:xfrm>
              <a:off x="4191000" y="109019"/>
              <a:ext cx="4619181" cy="3626059"/>
              <a:chOff x="1597974" y="640830"/>
              <a:chExt cx="5334000" cy="4187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0322353-BA9E-7D4F-9887-625018871DC6}"/>
                  </a:ext>
                </a:extLst>
              </p:cNvPr>
              <p:cNvGrpSpPr/>
              <p:nvPr/>
            </p:nvGrpSpPr>
            <p:grpSpPr>
              <a:xfrm>
                <a:off x="2487625" y="1037070"/>
                <a:ext cx="3834178" cy="3413760"/>
                <a:chOff x="3431226" y="1390720"/>
                <a:chExt cx="3834178" cy="341376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163A88A2-9086-4743-9793-76ACEDF834EA}"/>
                    </a:ext>
                  </a:extLst>
                </p:cNvPr>
                <p:cNvSpPr/>
                <p:nvPr/>
              </p:nvSpPr>
              <p:spPr bwMode="auto">
                <a:xfrm>
                  <a:off x="5181029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971A2F5-D22F-0A42-B2F5-9FDC89241223}"/>
                    </a:ext>
                  </a:extLst>
                </p:cNvPr>
                <p:cNvSpPr/>
                <p:nvPr/>
              </p:nvSpPr>
              <p:spPr bwMode="auto">
                <a:xfrm>
                  <a:off x="3431226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F940E1-16D9-F642-AC50-3EA9CF49DE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97974" y="448131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7AAD30-890F-A946-B644-109AC930AA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50374" y="64083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7FD869-C83E-4D46-A694-9B6C21A587B7}"/>
                  </a:ext>
                </a:extLst>
              </p:cNvPr>
              <p:cNvCxnSpPr/>
              <p:nvPr/>
            </p:nvCxnSpPr>
            <p:spPr bwMode="auto">
              <a:xfrm>
                <a:off x="54102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978612-0BCF-194F-B6A2-98C7859AAD50}"/>
                  </a:ext>
                </a:extLst>
              </p:cNvPr>
              <p:cNvCxnSpPr/>
              <p:nvPr/>
            </p:nvCxnSpPr>
            <p:spPr bwMode="auto">
              <a:xfrm>
                <a:off x="5179374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ACF76A8-C295-EF48-98F2-18513111F108}"/>
                  </a:ext>
                </a:extLst>
              </p:cNvPr>
              <p:cNvSpPr/>
              <p:nvPr/>
            </p:nvSpPr>
            <p:spPr bwMode="auto">
              <a:xfrm>
                <a:off x="4495800" y="106680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27D4693-9E0C-E949-A034-6853A1FBAD19}"/>
                  </a:ext>
                </a:extLst>
              </p:cNvPr>
              <p:cNvCxnSpPr/>
              <p:nvPr/>
            </p:nvCxnSpPr>
            <p:spPr bwMode="auto">
              <a:xfrm>
                <a:off x="34290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761A11-36EB-4C47-86A7-42A6D8FF49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75274" y="3740621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C9F28B-5B98-5242-971C-CBE480CA11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51643" y="350068"/>
              <a:ext cx="3279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8468A8-DEA6-3D41-98D9-7394A566410B}"/>
                </a:ext>
              </a:extLst>
            </p:cNvPr>
            <p:cNvSpPr/>
            <p:nvPr/>
          </p:nvSpPr>
          <p:spPr>
            <a:xfrm>
              <a:off x="4425865" y="280446"/>
              <a:ext cx="618563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A52D52-00D0-D44A-BDB1-C0CD636E17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88651"/>
              <a:ext cx="16140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FC1DA-DBB9-944E-B0C1-08AF97226D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9510"/>
              <a:ext cx="1814371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9796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20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5908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don’t be afraid by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29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5ECC22-3F28-2147-9590-1654027AACC5}"/>
              </a:ext>
            </a:extLst>
          </p:cNvPr>
          <p:cNvSpPr/>
          <p:nvPr/>
        </p:nvSpPr>
        <p:spPr>
          <a:xfrm>
            <a:off x="1945321" y="4855632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BD42-56DC-464A-AE66-737FA647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51"/>
            <a:ext cx="9144000" cy="27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7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do we know if the </a:t>
            </a:r>
            <a:r>
              <a:rPr lang="en-GB" sz="2400" b="0" dirty="0" err="1">
                <a:solidFill>
                  <a:srgbClr val="000000"/>
                </a:solidFill>
              </a:rPr>
              <a:t>Fvalue</a:t>
            </a:r>
            <a:r>
              <a:rPr lang="en-GB" sz="2400" b="0" dirty="0">
                <a:solidFill>
                  <a:srgbClr val="000000"/>
                </a:solidFill>
              </a:rPr>
              <a:t> is </a:t>
            </a:r>
            <a:r>
              <a:rPr lang="en-GB" sz="2400" b="0" dirty="0" err="1">
                <a:solidFill>
                  <a:srgbClr val="000000"/>
                </a:solidFill>
              </a:rPr>
              <a:t>anygood</a:t>
            </a:r>
            <a:r>
              <a:rPr lang="en-GB" sz="2400" b="0" dirty="0">
                <a:solidFill>
                  <a:srgbClr val="000000"/>
                </a:solidFill>
              </a:rPr>
              <a:t>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		… this is where </a:t>
            </a:r>
            <a:r>
              <a:rPr lang="en-GB" sz="2400" dirty="0">
                <a:solidFill>
                  <a:srgbClr val="99CC00"/>
                </a:solidFill>
              </a:rPr>
              <a:t>F-distributions</a:t>
            </a:r>
            <a:r>
              <a:rPr lang="en-GB" sz="2400" b="0" dirty="0">
                <a:solidFill>
                  <a:srgbClr val="000000"/>
                </a:solidFill>
              </a:rPr>
              <a:t> come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11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24309-4502-DD42-A9A7-88DE923A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620000" cy="5715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5CBCFD-0A2D-EC48-A08C-A7C5A3373EE9}"/>
              </a:ext>
            </a:extLst>
          </p:cNvPr>
          <p:cNvSpPr txBox="1">
            <a:spLocks/>
          </p:cNvSpPr>
          <p:nvPr/>
        </p:nvSpPr>
        <p:spPr bwMode="auto">
          <a:xfrm>
            <a:off x="0" y="36576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they take </a:t>
            </a:r>
            <a:r>
              <a:rPr lang="en-US" sz="3600" dirty="0">
                <a:solidFill>
                  <a:srgbClr val="99CC00"/>
                </a:solidFill>
              </a:rPr>
              <a:t>two degrees of freedom </a:t>
            </a:r>
            <a:r>
              <a:rPr lang="en-US" sz="3600" b="0" dirty="0">
                <a:solidFill>
                  <a:schemeClr val="bg1"/>
                </a:solidFill>
              </a:rPr>
              <a:t>rather than just one like with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028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40783-7759-104B-AEF5-ABCA17AA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"/>
            <a:ext cx="6946900" cy="4889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D43C6D-5783-EF40-B1D8-143DC4576555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also in form of table (here for the </a:t>
            </a:r>
            <a:r>
              <a:rPr lang="en-US" sz="3600" b="0" dirty="0" err="1">
                <a:solidFill>
                  <a:schemeClr val="bg1"/>
                </a:solidFill>
              </a:rPr>
              <a:t>dfwithin</a:t>
            </a:r>
            <a:r>
              <a:rPr lang="en-US" sz="3600" b="0" dirty="0">
                <a:solidFill>
                  <a:schemeClr val="bg1"/>
                </a:solidFill>
              </a:rPr>
              <a:t> and </a:t>
            </a:r>
            <a:r>
              <a:rPr lang="en-US" sz="3600" b="0" dirty="0" err="1">
                <a:solidFill>
                  <a:schemeClr val="bg1"/>
                </a:solidFill>
              </a:rPr>
              <a:t>dfbetween</a:t>
            </a:r>
            <a:r>
              <a:rPr lang="en-US" sz="3600" b="0" dirty="0">
                <a:solidFill>
                  <a:schemeClr val="bg1"/>
                </a:solidFill>
              </a:rPr>
              <a:t> of our excel example)</a:t>
            </a:r>
          </a:p>
        </p:txBody>
      </p:sp>
    </p:spTree>
    <p:extLst>
      <p:ext uri="{BB962C8B-B14F-4D97-AF65-F5344CB8AC3E}">
        <p14:creationId xmlns:p14="http://schemas.microsoft.com/office/powerpoint/2010/main" val="2011267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group,dv</a:t>
            </a:r>
            <a:r>
              <a:rPr lang="en-US" b="0" dirty="0">
                <a:latin typeface="Courier" pitchFamily="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 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Effect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	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00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 1  group   2  57 	154.8886 	9.056612e-24     	* 0.8445923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dat$score,dat$group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paired=FALSE,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	 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A      B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B 0.16   -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C &lt;2e-16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038600" y="1600200"/>
            <a:ext cx="1219200" cy="5334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0A504-AE19-EF4A-B48C-E1572CD28A14}"/>
              </a:ext>
            </a:extLst>
          </p:cNvPr>
          <p:cNvSpPr/>
          <p:nvPr/>
        </p:nvSpPr>
        <p:spPr bwMode="auto">
          <a:xfrm>
            <a:off x="1676400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6DE98A-4A54-454B-8BD6-0973E01E9EAE}"/>
              </a:ext>
            </a:extLst>
          </p:cNvPr>
          <p:cNvSpPr/>
          <p:nvPr/>
        </p:nvSpPr>
        <p:spPr bwMode="auto">
          <a:xfrm>
            <a:off x="2604052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175" y="2140226"/>
            <a:ext cx="3964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ok something is going</a:t>
            </a: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to be interesting here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7801" y="1981201"/>
            <a:ext cx="533399" cy="15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252" y="4367898"/>
            <a:ext cx="46436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here are significant differences </a:t>
            </a:r>
          </a:p>
          <a:p>
            <a:pPr eaLnBrk="1" hangingPunct="1"/>
            <a:endParaRPr lang="en-US" sz="1800" dirty="0">
              <a:solidFill>
                <a:srgbClr val="99CC00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and we don’t need to do the Bonferroni correction (already included) 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D539D434-09E7-BD43-98CF-D6CA0870CB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6852" y="4572001"/>
            <a:ext cx="16631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0828471C-126D-B842-86A6-213C64443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61252" y="4572001"/>
            <a:ext cx="7487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E54956-743D-2242-A791-4C58FA613C22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was from last week, R gives us all this numbers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9F825D-069E-C640-AEB7-8FF096BAA118}"/>
              </a:ext>
            </a:extLst>
          </p:cNvPr>
          <p:cNvSpPr/>
          <p:nvPr/>
        </p:nvSpPr>
        <p:spPr bwMode="auto">
          <a:xfrm>
            <a:off x="1295401" y="1600200"/>
            <a:ext cx="2743198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5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31378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3116431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degrees of freedom::</a:t>
            </a:r>
          </a:p>
          <a:p>
            <a:r>
              <a:rPr lang="en-GB" dirty="0"/>
              <a:t>the number of values in the final calculation of a </a:t>
            </a:r>
            <a:r>
              <a:rPr lang="en-GB" b="1" dirty="0">
                <a:solidFill>
                  <a:srgbClr val="99CC00"/>
                </a:solidFill>
              </a:rPr>
              <a:t>statistic</a:t>
            </a:r>
            <a:r>
              <a:rPr lang="en-GB" dirty="0"/>
              <a:t> that are free to vary </a:t>
            </a:r>
          </a:p>
          <a:p>
            <a:endParaRPr lang="en-GB" dirty="0"/>
          </a:p>
          <a:p>
            <a:r>
              <a:rPr lang="en-GB" dirty="0"/>
              <a:t>a complex notion but here is the intuition …</a:t>
            </a:r>
            <a:endParaRPr lang="en-US" sz="5000" b="1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0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777A1-544F-4644-8879-076FE2B9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33400"/>
            <a:ext cx="6248400" cy="44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0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EEF33-E810-F742-AB00-6646813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762383" cy="3762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7620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you have 7 hats, you want to wear one different every day for a week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753EC-9D7B-8141-BE6E-0A669835EAE6}"/>
              </a:ext>
            </a:extLst>
          </p:cNvPr>
          <p:cNvSpPr/>
          <p:nvPr/>
        </p:nvSpPr>
        <p:spPr>
          <a:xfrm>
            <a:off x="389021" y="2133600"/>
            <a:ext cx="6477000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Monday: 7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Tuesday: 6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Wednesday: 5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Thursday: 4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Friday: 3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Saturday: 2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Sunday: </a:t>
            </a:r>
            <a:r>
              <a:rPr lang="en-GB" sz="2400" kern="0" dirty="0">
                <a:solidFill>
                  <a:srgbClr val="FF9900"/>
                </a:solidFill>
                <a:latin typeface="Arial"/>
                <a:cs typeface="Arial"/>
              </a:rPr>
              <a:t>NO choice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EF30F-477A-9643-A502-46CDDB54FE65}"/>
              </a:ext>
            </a:extLst>
          </p:cNvPr>
          <p:cNvSpPr/>
          <p:nvPr/>
        </p:nvSpPr>
        <p:spPr>
          <a:xfrm>
            <a:off x="3352800" y="5434318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degrees of freedom is 7-1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0766EB6-C45D-AE42-8133-3291D790AC7D}"/>
              </a:ext>
            </a:extLst>
          </p:cNvPr>
          <p:cNvSpPr/>
          <p:nvPr/>
        </p:nvSpPr>
        <p:spPr bwMode="auto">
          <a:xfrm rot="15941026">
            <a:off x="2659530" y="5132179"/>
            <a:ext cx="488181" cy="67383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0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2133600"/>
            <a:ext cx="8229600" cy="337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if we have 7 observations and the mean of these observation (that you need to do t-test or </a:t>
            </a:r>
            <a:r>
              <a:rPr lang="en-GB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) your degree of freedom is 7-1</a:t>
            </a:r>
          </a:p>
          <a:p>
            <a:pPr lvl="0" eaLnBrk="0" hangingPunct="0">
              <a:spcBef>
                <a:spcPct val="20000"/>
              </a:spcBef>
            </a:pPr>
            <a:endParaRPr lang="en-GB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because if you know 6 observations you automatically know the 7</a:t>
            </a:r>
            <a:r>
              <a:rPr lang="en-GB" sz="2400" b="0" kern="0" baseline="3000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 one (thanks to the mean)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52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D868FB-38EE-6D43-BFC3-6E66EA037735}"/>
              </a:ext>
            </a:extLst>
          </p:cNvPr>
          <p:cNvSpPr/>
          <p:nvPr/>
        </p:nvSpPr>
        <p:spPr>
          <a:xfrm>
            <a:off x="381000" y="21336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remember the lecture on regression?</a:t>
            </a: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39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318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 simple (approximate) way to understand this is that we have two variables, the slope and the intercept of the regression line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that give us extra information, thus the minus 2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395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9444500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219200"/>
            <a:ext cx="65259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how a t-test is computed and be able to do it by 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the 3 reasons why a t-value can be low (signal too low, noise too high, small sample)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 </a:t>
            </a:r>
            <a:r>
              <a:rPr lang="en-US" sz="2400" b="0" dirty="0" err="1"/>
              <a:t>Anova</a:t>
            </a:r>
            <a:r>
              <a:rPr lang="en-US" sz="2400" b="0" dirty="0"/>
              <a:t> is computed, I will not ask you to do it by 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are t-distributions and f-distributions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606541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0" y="22860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004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(let’s just assume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544454" y="929640"/>
              <a:ext cx="2416721" cy="3413760"/>
              <a:chOff x="5181029" y="1390720"/>
              <a:chExt cx="2416721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181029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4864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EB05B-9394-0D49-AAB5-06AFA6B848D9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5689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2209800" y="929640"/>
              <a:ext cx="4751375" cy="3413760"/>
              <a:chOff x="2846375" y="1390720"/>
              <a:chExt cx="4751375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2846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3151746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686364-67EC-9D4A-A6DB-996C8314614F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mean where further apart,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E8D8F1-36E4-8840-8DE8-9059C082C047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67198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&lt;without changing the means, what else can we do to these data to make some more different?&gt;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F625F9-7268-D847-8E99-74DB86B8EE1C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2491834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60853</TotalTime>
  <Words>1587</Words>
  <Application>Microsoft Macintosh PowerPoint</Application>
  <PresentationFormat>On-screen Show (4:3)</PresentationFormat>
  <Paragraphs>269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Cambria Math</vt:lpstr>
      <vt:lpstr>Courier</vt:lpstr>
      <vt:lpstr>Helvetica Neue</vt:lpstr>
      <vt:lpstr>Helvetica Neue Light</vt:lpstr>
      <vt:lpstr>Default Design</vt:lpstr>
      <vt:lpstr>PowerPoint Presentation</vt:lpstr>
      <vt:lpstr>before we start a quick reminder</vt:lpstr>
      <vt:lpstr>PowerPoint Presentation</vt:lpstr>
      <vt:lpstr>PowerPoint Presentation</vt:lpstr>
      <vt:lpstr>lets go back to our memorization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unpaired t-test</vt:lpstr>
      <vt:lpstr>PowerPoint Presentation</vt:lpstr>
      <vt:lpstr>PowerPoint Presentation</vt:lpstr>
      <vt:lpstr>practically</vt:lpstr>
      <vt:lpstr>PowerPoint Presentation</vt:lpstr>
      <vt:lpstr>PowerPoint Presentation</vt:lpstr>
      <vt:lpstr>anovas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degrees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981</cp:revision>
  <cp:lastPrinted>2018-11-28T10:11:34Z</cp:lastPrinted>
  <dcterms:created xsi:type="dcterms:W3CDTF">2010-06-22T07:38:57Z</dcterms:created>
  <dcterms:modified xsi:type="dcterms:W3CDTF">2018-11-28T10:13:23Z</dcterms:modified>
</cp:coreProperties>
</file>